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42"/>
  </p:notesMasterIdLst>
  <p:sldIdLst>
    <p:sldId id="298"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7"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Century Gothic" panose="020B0502020202020204" pitchFamily="34" charset="0"/>
      <p:regular r:id="rId47"/>
      <p:bold r:id="rId48"/>
      <p:italic r:id="rId49"/>
      <p:boldItalic r:id="rId50"/>
    </p:embeddedFont>
    <p:embeddedFont>
      <p:font typeface="Georgia" panose="02040502050405020303" pitchFamily="18" charset="0"/>
      <p:regular r:id="rId51"/>
      <p:bold r:id="rId52"/>
      <p:italic r:id="rId53"/>
      <p:boldItalic r:id="rId54"/>
    </p:embeddedFont>
    <p:embeddedFont>
      <p:font typeface="Impact" panose="020B0806030902050204" pitchFamily="34" charset="0"/>
      <p:regular r:id="rId55"/>
    </p:embeddedFont>
    <p:embeddedFont>
      <p:font typeface="Open Sans" panose="020B0606030504020204" pitchFamily="34" charset="0"/>
      <p:regular r:id="rId56"/>
      <p:bold r:id="rId57"/>
      <p:italic r:id="rId58"/>
      <p:boldItalic r:id="rId59"/>
    </p:embeddedFont>
    <p:embeddedFont>
      <p:font typeface="Quattrocento Sans" panose="020B0502050000020003" pitchFamily="34" charset="0"/>
      <p:regular r:id="rId60"/>
      <p:bold r:id="rId61"/>
      <p:italic r:id="rId62"/>
      <p:boldItalic r:id="rId63"/>
    </p:embeddedFont>
    <p:embeddedFont>
      <p:font typeface="Wingdings 3" pitchFamily="2" charset="2"/>
      <p:regular r:id="rId6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76"/>
  </p:normalViewPr>
  <p:slideViewPr>
    <p:cSldViewPr snapToGrid="0">
      <p:cViewPr varScale="1">
        <p:scale>
          <a:sx n="152" d="100"/>
          <a:sy n="152" d="100"/>
        </p:scale>
        <p:origin x="58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1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33.jpg>
</file>

<file path=ppt/media/image34.jpg>
</file>

<file path=ppt/media/image35.jpg>
</file>

<file path=ppt/media/image36.jpg>
</file>

<file path=ppt/media/image37.jp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f5d4cafa70_4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4" name="Google Shape;164;gf5d4cafa70_4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f5854d303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f5854d303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f5a1711ed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f5a1711ed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f5a1711edf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f5a1711edf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f5a1711ed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f5a1711ed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f5a1711edf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f5a1711ed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f5a1711ed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f5a1711ed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f5a1711ed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f5a1711ed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f5a3d60fd3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f5a3d60fd3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f5a3d60fd3_6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f5a3d60fd3_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f5a3d60fd3_6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f5a3d60fd3_6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f5854d303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f5854d303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f5a1711f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f5a1711f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f5a1711fa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f5a1711fa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f5a1711fa7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f5a1711fa7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f5a1711fa7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f5a1711fa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f5a1711fa7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f5a1711fa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f5854d303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f5854d303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f1ae83dbeb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f1ae83dbeb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f1ae83dbeb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f1ae83dbe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f1ae83dbeb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f1ae83dbe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f5854d303c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f5854d303c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f5d4cafa70_6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f5d4cafa70_6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f5a3d60fd3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f5a3d60fd3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f5a3d60fd3_3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f5a3d60fd3_3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f5a3d60fd3_3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f5a3d60fd3_3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f5a3d60fd3_3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f5a3d60fd3_3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f5fd5af1b3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7" name="Google Shape;497;gf5fd5af1b3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f1bdd38974_8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6" name="Google Shape;506;gf1bdd38974_8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f5fd5af1b3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6" name="Google Shape;536;gf5fd5af1b3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f5fd5af1b3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3" name="Google Shape;543;gf5fd5af1b3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f5fd5af1b3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1" name="Google Shape;551;gf5fd5af1b3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f1f7c9e19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f1f7c9e19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f1bdd38974_11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f1bdd38974_11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f1bdd38974_11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9" name="Google Shape;219;gf1bdd38974_11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f5854d303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f5854d303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f1bdd38974_11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gf1bdd38974_11_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f1bdd38974_11_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8" name="Google Shape;288;gf1bdd38974_11_8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f5854d303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f5854d303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en-US"/>
              <a:t>Click to edit Master title style</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642867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4725558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4345309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en-US"/>
              <a:t>Click to edit Master title style</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5590132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88183932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1012324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29436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671383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1">
  <p:cSld name="Title and body 1">
    <p:spTree>
      <p:nvGrpSpPr>
        <p:cNvPr id="1" name="Shape 62"/>
        <p:cNvGrpSpPr/>
        <p:nvPr/>
      </p:nvGrpSpPr>
      <p:grpSpPr>
        <a:xfrm>
          <a:off x="0" y="0"/>
          <a:ext cx="0" cy="0"/>
          <a:chOff x="0" y="0"/>
          <a:chExt cx="0" cy="0"/>
        </a:xfrm>
      </p:grpSpPr>
      <p:sp>
        <p:nvSpPr>
          <p:cNvPr id="66" name="Google Shape;66;p1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1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8" name="Google Shape;6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78787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en-US"/>
              <a:t>Click to edit Master title style</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06680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88912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676019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81700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77138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47925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en-US"/>
              <a:t>Click to edit Master title style</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2889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4763601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589"/>
            <a:ext cx="1767506" cy="514052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8464843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p:hf sldNum="0" hdr="0" ftr="0" dt="0"/>
  <p:txStyles>
    <p:title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33.jpg"/><Relationship Id="rId7" Type="http://schemas.openxmlformats.org/officeDocument/2006/relationships/image" Target="../media/image37.jpg"/><Relationship Id="rId2" Type="http://schemas.openxmlformats.org/officeDocument/2006/relationships/notesSlide" Target="../notesSlides/notesSlide12.xml"/><Relationship Id="rId1" Type="http://schemas.openxmlformats.org/officeDocument/2006/relationships/slideLayout" Target="../slideLayouts/slideLayout17.xml"/><Relationship Id="rId6" Type="http://schemas.openxmlformats.org/officeDocument/2006/relationships/image" Target="../media/image36.jpg"/><Relationship Id="rId5" Type="http://schemas.openxmlformats.org/officeDocument/2006/relationships/image" Target="../media/image35.jpg"/><Relationship Id="rId4" Type="http://schemas.openxmlformats.org/officeDocument/2006/relationships/image" Target="../media/image34.jpg"/></Relationships>
</file>

<file path=ppt/slides/_rels/slide1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39.png"/></Relationships>
</file>

<file path=ppt/slides/_rels/slide1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4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2.xml"/><Relationship Id="rId1" Type="http://schemas.openxmlformats.org/officeDocument/2006/relationships/slideLayout" Target="../slideLayouts/slideLayout17.xml"/><Relationship Id="rId4" Type="http://schemas.openxmlformats.org/officeDocument/2006/relationships/image" Target="../media/image49.png"/></Relationships>
</file>

<file path=ppt/slides/_rels/slide2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s://www.zillow.com/homes/Fremont,-CA_rb/" TargetMode="External"/><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www.areavibes.com/"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2737A-700B-434F-93CE-4FE577C0D902}"/>
              </a:ext>
            </a:extLst>
          </p:cNvPr>
          <p:cNvSpPr>
            <a:spLocks noGrp="1"/>
          </p:cNvSpPr>
          <p:nvPr>
            <p:ph type="ctrTitle"/>
          </p:nvPr>
        </p:nvSpPr>
        <p:spPr>
          <a:xfrm>
            <a:off x="1158996" y="978224"/>
            <a:ext cx="2804459" cy="1995854"/>
          </a:xfrm>
        </p:spPr>
        <p:txBody>
          <a:bodyPr anchor="ctr">
            <a:normAutofit fontScale="90000"/>
          </a:bodyPr>
          <a:lstStyle/>
          <a:p>
            <a:r>
              <a:rPr lang="en-US" sz="3450" b="1" dirty="0"/>
              <a:t>Real Estate Market Analysis in USA (CA)</a:t>
            </a:r>
            <a:endParaRPr lang="en-US" sz="3450" dirty="0"/>
          </a:p>
        </p:txBody>
      </p:sp>
      <p:sp>
        <p:nvSpPr>
          <p:cNvPr id="3" name="Subtitle 2">
            <a:extLst>
              <a:ext uri="{FF2B5EF4-FFF2-40B4-BE49-F238E27FC236}">
                <a16:creationId xmlns:a16="http://schemas.microsoft.com/office/drawing/2014/main" id="{CEC60D47-3338-4323-B93C-BD592B19924D}"/>
              </a:ext>
            </a:extLst>
          </p:cNvPr>
          <p:cNvSpPr>
            <a:spLocks noGrp="1"/>
          </p:cNvSpPr>
          <p:nvPr>
            <p:ph type="subTitle" idx="1"/>
          </p:nvPr>
        </p:nvSpPr>
        <p:spPr>
          <a:xfrm>
            <a:off x="1404530" y="3334321"/>
            <a:ext cx="2804458" cy="837467"/>
          </a:xfrm>
        </p:spPr>
        <p:txBody>
          <a:bodyPr>
            <a:normAutofit/>
          </a:bodyPr>
          <a:lstStyle/>
          <a:p>
            <a:r>
              <a:rPr lang="en-US" dirty="0"/>
              <a:t>Ashlesh Khajbage</a:t>
            </a:r>
          </a:p>
        </p:txBody>
      </p:sp>
      <p:pic>
        <p:nvPicPr>
          <p:cNvPr id="6" name="Picture 5">
            <a:extLst>
              <a:ext uri="{FF2B5EF4-FFF2-40B4-BE49-F238E27FC236}">
                <a16:creationId xmlns:a16="http://schemas.microsoft.com/office/drawing/2014/main" id="{30B7BB17-4590-9D4C-B1B9-7FD77A6BF3CD}"/>
              </a:ext>
            </a:extLst>
          </p:cNvPr>
          <p:cNvPicPr>
            <a:picLocks noChangeAspect="1"/>
          </p:cNvPicPr>
          <p:nvPr/>
        </p:nvPicPr>
        <p:blipFill>
          <a:blip r:embed="rId2"/>
          <a:stretch>
            <a:fillRect/>
          </a:stretch>
        </p:blipFill>
        <p:spPr>
          <a:xfrm>
            <a:off x="3963455" y="511502"/>
            <a:ext cx="4695722" cy="4120496"/>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495932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3"/>
        <p:cNvGrpSpPr/>
        <p:nvPr/>
      </p:nvGrpSpPr>
      <p:grpSpPr>
        <a:xfrm>
          <a:off x="0" y="0"/>
          <a:ext cx="0" cy="0"/>
          <a:chOff x="0" y="0"/>
          <a:chExt cx="0" cy="0"/>
        </a:xfrm>
      </p:grpSpPr>
      <p:sp>
        <p:nvSpPr>
          <p:cNvPr id="314" name="Google Shape;314;p37"/>
          <p:cNvSpPr txBox="1">
            <a:spLocks noGrp="1"/>
          </p:cNvSpPr>
          <p:nvPr>
            <p:ph type="title"/>
          </p:nvPr>
        </p:nvSpPr>
        <p:spPr>
          <a:xfrm>
            <a:off x="1434950" y="357475"/>
            <a:ext cx="6273900" cy="950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3500" b="1">
                <a:latin typeface="Impact"/>
                <a:ea typeface="Impact"/>
                <a:cs typeface="Impact"/>
                <a:sym typeface="Impact"/>
              </a:rPr>
              <a:t>Data Visualization and Analysis</a:t>
            </a:r>
            <a:endParaRPr sz="3500" b="1">
              <a:latin typeface="Impact"/>
              <a:ea typeface="Impact"/>
              <a:cs typeface="Impact"/>
              <a:sym typeface="Impact"/>
            </a:endParaRPr>
          </a:p>
        </p:txBody>
      </p:sp>
      <p:pic>
        <p:nvPicPr>
          <p:cNvPr id="315" name="Google Shape;315;p37"/>
          <p:cNvPicPr preferRelativeResize="0"/>
          <p:nvPr/>
        </p:nvPicPr>
        <p:blipFill>
          <a:blip r:embed="rId3">
            <a:alphaModFix/>
          </a:blip>
          <a:stretch>
            <a:fillRect/>
          </a:stretch>
        </p:blipFill>
        <p:spPr>
          <a:xfrm>
            <a:off x="1474800" y="1102200"/>
            <a:ext cx="6556974" cy="3690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9"/>
        <p:cNvGrpSpPr/>
        <p:nvPr/>
      </p:nvGrpSpPr>
      <p:grpSpPr>
        <a:xfrm>
          <a:off x="0" y="0"/>
          <a:ext cx="0" cy="0"/>
          <a:chOff x="0" y="0"/>
          <a:chExt cx="0" cy="0"/>
        </a:xfrm>
      </p:grpSpPr>
      <p:sp>
        <p:nvSpPr>
          <p:cNvPr id="320" name="Google Shape;320;p38"/>
          <p:cNvSpPr txBox="1">
            <a:spLocks noGrp="1"/>
          </p:cNvSpPr>
          <p:nvPr>
            <p:ph type="title"/>
          </p:nvPr>
        </p:nvSpPr>
        <p:spPr>
          <a:xfrm>
            <a:off x="1297500" y="393750"/>
            <a:ext cx="7038900" cy="5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000" b="1" dirty="0">
                <a:latin typeface="Impact"/>
                <a:ea typeface="Impact"/>
                <a:cs typeface="Impact"/>
                <a:sym typeface="Impact"/>
              </a:rPr>
              <a:t>Most Popular Home Type</a:t>
            </a:r>
            <a:endParaRPr sz="3000" b="1" dirty="0">
              <a:latin typeface="Impact"/>
              <a:ea typeface="Impact"/>
              <a:cs typeface="Impact"/>
              <a:sym typeface="Impact"/>
            </a:endParaRPr>
          </a:p>
        </p:txBody>
      </p:sp>
      <p:sp>
        <p:nvSpPr>
          <p:cNvPr id="321" name="Google Shape;321;p38"/>
          <p:cNvSpPr txBox="1">
            <a:spLocks noGrp="1"/>
          </p:cNvSpPr>
          <p:nvPr>
            <p:ph type="body" idx="1"/>
          </p:nvPr>
        </p:nvSpPr>
        <p:spPr>
          <a:xfrm>
            <a:off x="4305250" y="1046650"/>
            <a:ext cx="4354800" cy="33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dirty="0">
                <a:solidFill>
                  <a:srgbClr val="000000"/>
                </a:solidFill>
                <a:latin typeface="Calibri"/>
                <a:ea typeface="Calibri"/>
                <a:cs typeface="Calibri"/>
                <a:sym typeface="Calibri"/>
              </a:rPr>
              <a:t>Work </a:t>
            </a:r>
            <a:r>
              <a:rPr lang="en" sz="1400" dirty="0">
                <a:solidFill>
                  <a:srgbClr val="31333F"/>
                </a:solidFill>
                <a:highlight>
                  <a:srgbClr val="FFFFFF"/>
                </a:highlight>
                <a:latin typeface="Calibri"/>
                <a:ea typeface="Calibri"/>
                <a:cs typeface="Calibri"/>
                <a:sym typeface="Calibri"/>
              </a:rPr>
              <a:t>🔨</a:t>
            </a:r>
            <a:r>
              <a:rPr lang="en" sz="1400" dirty="0">
                <a:solidFill>
                  <a:srgbClr val="000000"/>
                </a:solidFill>
                <a:latin typeface="Calibri"/>
                <a:ea typeface="Calibri"/>
                <a:cs typeface="Calibri"/>
                <a:sym typeface="Calibri"/>
              </a:rPr>
              <a:t>:</a:t>
            </a:r>
            <a:endParaRPr sz="1400" dirty="0">
              <a:solidFill>
                <a:srgbClr val="000000"/>
              </a:solidFill>
              <a:latin typeface="Calibri"/>
              <a:ea typeface="Calibri"/>
              <a:cs typeface="Calibri"/>
              <a:sym typeface="Calibri"/>
            </a:endParaRPr>
          </a:p>
          <a:p>
            <a:pPr marL="457200" lvl="0" indent="-304800" algn="l" rtl="0">
              <a:spcBef>
                <a:spcPts val="120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Install </a:t>
            </a:r>
            <a:r>
              <a:rPr lang="en" sz="1200" dirty="0" err="1">
                <a:solidFill>
                  <a:srgbClr val="000000"/>
                </a:solidFill>
                <a:latin typeface="Georgia"/>
                <a:ea typeface="Georgia"/>
                <a:cs typeface="Georgia"/>
                <a:sym typeface="Georgia"/>
              </a:rPr>
              <a:t>plotly.express</a:t>
            </a:r>
            <a:r>
              <a:rPr lang="en" sz="1200" dirty="0">
                <a:solidFill>
                  <a:srgbClr val="000000"/>
                </a:solidFill>
                <a:latin typeface="Georgia"/>
                <a:ea typeface="Georgia"/>
                <a:cs typeface="Georgia"/>
                <a:sym typeface="Georgia"/>
              </a:rPr>
              <a:t> for better visualization</a:t>
            </a:r>
            <a:endParaRPr sz="12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Value count on home type column and plot pie chart</a:t>
            </a:r>
            <a:endParaRPr sz="1200" dirty="0">
              <a:solidFill>
                <a:srgbClr val="000000"/>
              </a:solidFill>
              <a:latin typeface="Georgia"/>
              <a:ea typeface="Georgia"/>
              <a:cs typeface="Georgia"/>
              <a:sym typeface="Georgia"/>
            </a:endParaRPr>
          </a:p>
          <a:p>
            <a:pPr marL="0" lvl="0" indent="0" algn="l" rtl="0">
              <a:spcBef>
                <a:spcPts val="1200"/>
              </a:spcBef>
              <a:spcAft>
                <a:spcPts val="0"/>
              </a:spcAft>
              <a:buNone/>
            </a:pPr>
            <a:r>
              <a:rPr lang="en" sz="1400" b="1" dirty="0">
                <a:solidFill>
                  <a:srgbClr val="000000"/>
                </a:solidFill>
                <a:latin typeface="Calibri"/>
                <a:ea typeface="Calibri"/>
                <a:cs typeface="Calibri"/>
                <a:sym typeface="Calibri"/>
              </a:rPr>
              <a:t>Analysis</a:t>
            </a:r>
            <a:r>
              <a:rPr lang="en" sz="1400" dirty="0">
                <a:solidFill>
                  <a:srgbClr val="31333F"/>
                </a:solidFill>
                <a:highlight>
                  <a:srgbClr val="FFFFFF"/>
                </a:highlight>
                <a:latin typeface="Calibri"/>
                <a:ea typeface="Calibri"/>
                <a:cs typeface="Calibri"/>
                <a:sym typeface="Calibri"/>
              </a:rPr>
              <a:t>💡:</a:t>
            </a:r>
            <a:endParaRPr sz="1400" dirty="0">
              <a:solidFill>
                <a:srgbClr val="000000"/>
              </a:solidFill>
              <a:latin typeface="Calibri"/>
              <a:ea typeface="Calibri"/>
              <a:cs typeface="Calibri"/>
              <a:sym typeface="Calibri"/>
            </a:endParaRPr>
          </a:p>
          <a:p>
            <a:pPr marL="457200" lvl="0" indent="-304800" algn="l" rtl="0">
              <a:spcBef>
                <a:spcPts val="120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With 55.8%, single family is the most popular home type in the Bay Area on Zillow.</a:t>
            </a:r>
            <a:endParaRPr sz="12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Following are condo and townhouse which contribute 25% and 11.3% of home type, respectively</a:t>
            </a:r>
            <a:endParaRPr sz="12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Multi family is pretty minor with 5.3%</a:t>
            </a:r>
            <a:endParaRPr sz="12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Manufactured is the less popular home type with 2.5%. This is predictable because the Bay Area one of the most expensive regions of the state</a:t>
            </a:r>
            <a:endParaRPr sz="1200" dirty="0">
              <a:solidFill>
                <a:srgbClr val="000000"/>
              </a:solidFill>
              <a:latin typeface="Georgia"/>
              <a:ea typeface="Georgia"/>
              <a:cs typeface="Georgia"/>
              <a:sym typeface="Georgia"/>
            </a:endParaRPr>
          </a:p>
          <a:p>
            <a:pPr marL="0" lvl="0" indent="0" algn="l" rtl="0">
              <a:spcBef>
                <a:spcPts val="1200"/>
              </a:spcBef>
              <a:spcAft>
                <a:spcPts val="1200"/>
              </a:spcAft>
              <a:buNone/>
            </a:pPr>
            <a:endParaRPr sz="1200" dirty="0">
              <a:solidFill>
                <a:srgbClr val="000000"/>
              </a:solidFill>
              <a:latin typeface="Georgia"/>
              <a:ea typeface="Georgia"/>
              <a:cs typeface="Georgia"/>
              <a:sym typeface="Georgia"/>
            </a:endParaRPr>
          </a:p>
        </p:txBody>
      </p:sp>
      <p:pic>
        <p:nvPicPr>
          <p:cNvPr id="322" name="Google Shape;322;p38"/>
          <p:cNvPicPr preferRelativeResize="0"/>
          <p:nvPr/>
        </p:nvPicPr>
        <p:blipFill>
          <a:blip r:embed="rId3">
            <a:alphaModFix/>
          </a:blip>
          <a:stretch>
            <a:fillRect/>
          </a:stretch>
        </p:blipFill>
        <p:spPr>
          <a:xfrm>
            <a:off x="267850" y="1046650"/>
            <a:ext cx="4037400" cy="3105700"/>
          </a:xfrm>
          <a:prstGeom prst="rect">
            <a:avLst/>
          </a:prstGeom>
          <a:noFill/>
          <a:ln>
            <a:noFill/>
          </a:ln>
        </p:spPr>
      </p:pic>
      <p:pic>
        <p:nvPicPr>
          <p:cNvPr id="2" name="Picture 1">
            <a:extLst>
              <a:ext uri="{FF2B5EF4-FFF2-40B4-BE49-F238E27FC236}">
                <a16:creationId xmlns:a16="http://schemas.microsoft.com/office/drawing/2014/main" id="{B811A9F1-A3DD-198A-8B8C-DEB8709B6CA6}"/>
              </a:ext>
            </a:extLst>
          </p:cNvPr>
          <p:cNvPicPr>
            <a:picLocks noChangeAspect="1"/>
          </p:cNvPicPr>
          <p:nvPr/>
        </p:nvPicPr>
        <p:blipFill>
          <a:blip r:embed="rId4"/>
          <a:stretch>
            <a:fillRect/>
          </a:stretch>
        </p:blipFill>
        <p:spPr>
          <a:xfrm>
            <a:off x="766082" y="3702029"/>
            <a:ext cx="2753260" cy="13528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0"/>
                                        </p:tgtEl>
                                        <p:attrNameLst>
                                          <p:attrName>style.visibility</p:attrName>
                                        </p:attrNameLst>
                                      </p:cBhvr>
                                      <p:to>
                                        <p:strVal val="visible"/>
                                      </p:to>
                                    </p:set>
                                    <p:animEffect transition="in" filter="fade">
                                      <p:cBhvr>
                                        <p:cTn id="7" dur="1000"/>
                                        <p:tgtEl>
                                          <p:spTgt spid="320"/>
                                        </p:tgtEl>
                                      </p:cBhvr>
                                    </p:animEffect>
                                  </p:childTnLst>
                                </p:cTn>
                              </p:par>
                              <p:par>
                                <p:cTn id="8" presetID="10" presetClass="entr" presetSubtype="0" fill="hold" nodeType="withEffect">
                                  <p:stCondLst>
                                    <p:cond delay="0"/>
                                  </p:stCondLst>
                                  <p:childTnLst>
                                    <p:set>
                                      <p:cBhvr>
                                        <p:cTn id="9" dur="1" fill="hold">
                                          <p:stCondLst>
                                            <p:cond delay="0"/>
                                          </p:stCondLst>
                                        </p:cTn>
                                        <p:tgtEl>
                                          <p:spTgt spid="321"/>
                                        </p:tgtEl>
                                        <p:attrNameLst>
                                          <p:attrName>style.visibility</p:attrName>
                                        </p:attrNameLst>
                                      </p:cBhvr>
                                      <p:to>
                                        <p:strVal val="visible"/>
                                      </p:to>
                                    </p:set>
                                    <p:animEffect transition="in" filter="fade">
                                      <p:cBhvr>
                                        <p:cTn id="10" dur="1000"/>
                                        <p:tgtEl>
                                          <p:spTgt spid="3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7"/>
        <p:cNvGrpSpPr/>
        <p:nvPr/>
      </p:nvGrpSpPr>
      <p:grpSpPr>
        <a:xfrm>
          <a:off x="0" y="0"/>
          <a:ext cx="0" cy="0"/>
          <a:chOff x="0" y="0"/>
          <a:chExt cx="0" cy="0"/>
        </a:xfrm>
      </p:grpSpPr>
      <p:sp>
        <p:nvSpPr>
          <p:cNvPr id="328" name="Google Shape;328;p39"/>
          <p:cNvSpPr txBox="1">
            <a:spLocks noGrp="1"/>
          </p:cNvSpPr>
          <p:nvPr>
            <p:ph type="title"/>
          </p:nvPr>
        </p:nvSpPr>
        <p:spPr>
          <a:xfrm>
            <a:off x="1297500" y="393750"/>
            <a:ext cx="7038900" cy="718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3000" b="1" dirty="0">
                <a:latin typeface="Impact"/>
                <a:ea typeface="Impact"/>
                <a:cs typeface="Impact"/>
                <a:sym typeface="Impact"/>
              </a:rPr>
              <a:t>Average Price/ </a:t>
            </a:r>
            <a:r>
              <a:rPr lang="en" sz="3000" b="1" dirty="0" err="1">
                <a:latin typeface="Impact"/>
                <a:ea typeface="Impact"/>
                <a:cs typeface="Impact"/>
                <a:sym typeface="Impact"/>
              </a:rPr>
              <a:t>Sqft</a:t>
            </a:r>
            <a:r>
              <a:rPr lang="en" sz="3000" b="1" dirty="0">
                <a:latin typeface="Impact"/>
                <a:ea typeface="Impact"/>
                <a:cs typeface="Impact"/>
                <a:sym typeface="Impact"/>
              </a:rPr>
              <a:t> For Each Home Type</a:t>
            </a:r>
            <a:endParaRPr sz="3000" b="1" dirty="0">
              <a:latin typeface="Impact"/>
              <a:ea typeface="Impact"/>
              <a:cs typeface="Impact"/>
              <a:sym typeface="Impact"/>
            </a:endParaRPr>
          </a:p>
        </p:txBody>
      </p:sp>
      <p:sp>
        <p:nvSpPr>
          <p:cNvPr id="330" name="Google Shape;330;p39"/>
          <p:cNvSpPr txBox="1">
            <a:spLocks noGrp="1"/>
          </p:cNvSpPr>
          <p:nvPr>
            <p:ph type="body" idx="1"/>
          </p:nvPr>
        </p:nvSpPr>
        <p:spPr>
          <a:xfrm>
            <a:off x="4572000" y="1286225"/>
            <a:ext cx="3908100" cy="34758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Clr>
                <a:schemeClr val="dk1"/>
              </a:buClr>
              <a:buSzPts val="440"/>
              <a:buFont typeface="Arial"/>
              <a:buNone/>
            </a:pPr>
            <a:r>
              <a:rPr lang="en" sz="1400" b="1" dirty="0">
                <a:solidFill>
                  <a:srgbClr val="000000"/>
                </a:solidFill>
                <a:latin typeface="Calibri"/>
                <a:ea typeface="Calibri"/>
                <a:cs typeface="Calibri"/>
                <a:sym typeface="Calibri"/>
              </a:rPr>
              <a:t>Work </a:t>
            </a:r>
            <a:r>
              <a:rPr lang="en" sz="1400" dirty="0">
                <a:solidFill>
                  <a:srgbClr val="31333F"/>
                </a:solidFill>
                <a:highlight>
                  <a:srgbClr val="FFFFFF"/>
                </a:highlight>
                <a:latin typeface="Calibri"/>
                <a:ea typeface="Calibri"/>
                <a:cs typeface="Calibri"/>
                <a:sym typeface="Calibri"/>
              </a:rPr>
              <a:t>🔨</a:t>
            </a:r>
            <a:r>
              <a:rPr lang="en" sz="1400" dirty="0">
                <a:solidFill>
                  <a:srgbClr val="000000"/>
                </a:solidFill>
                <a:latin typeface="Calibri"/>
                <a:ea typeface="Calibri"/>
                <a:cs typeface="Calibri"/>
                <a:sym typeface="Calibri"/>
              </a:rPr>
              <a:t>:</a:t>
            </a:r>
            <a:endParaRPr sz="1400" dirty="0">
              <a:solidFill>
                <a:srgbClr val="000000"/>
              </a:solidFill>
              <a:latin typeface="Calibri"/>
              <a:ea typeface="Calibri"/>
              <a:cs typeface="Calibri"/>
              <a:sym typeface="Calibri"/>
            </a:endParaRPr>
          </a:p>
          <a:p>
            <a:pPr marL="457200" lvl="0" indent="-306070" algn="l" rtl="0">
              <a:lnSpc>
                <a:spcPct val="95000"/>
              </a:lnSpc>
              <a:spcBef>
                <a:spcPts val="1200"/>
              </a:spcBef>
              <a:spcAft>
                <a:spcPts val="0"/>
              </a:spcAft>
              <a:buClr>
                <a:srgbClr val="000000"/>
              </a:buClr>
              <a:buSzPts val="1220"/>
              <a:buFont typeface="Georgia"/>
              <a:buChar char="●"/>
            </a:pPr>
            <a:r>
              <a:rPr lang="en" sz="1220" dirty="0">
                <a:solidFill>
                  <a:srgbClr val="000000"/>
                </a:solidFill>
                <a:latin typeface="Georgia"/>
                <a:ea typeface="Georgia"/>
                <a:cs typeface="Georgia"/>
                <a:sym typeface="Georgia"/>
              </a:rPr>
              <a:t>Home type and price/</a:t>
            </a:r>
            <a:r>
              <a:rPr lang="en" sz="1220" dirty="0" err="1">
                <a:solidFill>
                  <a:srgbClr val="000000"/>
                </a:solidFill>
                <a:latin typeface="Georgia"/>
                <a:ea typeface="Georgia"/>
                <a:cs typeface="Georgia"/>
                <a:sym typeface="Georgia"/>
              </a:rPr>
              <a:t>sqft</a:t>
            </a:r>
            <a:r>
              <a:rPr lang="en" sz="1220" dirty="0">
                <a:solidFill>
                  <a:srgbClr val="000000"/>
                </a:solidFill>
                <a:latin typeface="Georgia"/>
                <a:ea typeface="Georgia"/>
                <a:cs typeface="Georgia"/>
                <a:sym typeface="Georgia"/>
              </a:rPr>
              <a:t> details were used; Grouped them by home type. </a:t>
            </a:r>
            <a:endParaRPr sz="1220" dirty="0">
              <a:solidFill>
                <a:srgbClr val="000000"/>
              </a:solidFill>
              <a:latin typeface="Georgia"/>
              <a:ea typeface="Georgia"/>
              <a:cs typeface="Georgia"/>
              <a:sym typeface="Georgia"/>
            </a:endParaRPr>
          </a:p>
          <a:p>
            <a:pPr marL="457200" lvl="0" indent="-306070" algn="l" rtl="0">
              <a:lnSpc>
                <a:spcPct val="95000"/>
              </a:lnSpc>
              <a:spcBef>
                <a:spcPts val="0"/>
              </a:spcBef>
              <a:spcAft>
                <a:spcPts val="0"/>
              </a:spcAft>
              <a:buClr>
                <a:srgbClr val="000000"/>
              </a:buClr>
              <a:buSzPts val="1220"/>
              <a:buFont typeface="Georgia"/>
              <a:buChar char="●"/>
            </a:pPr>
            <a:r>
              <a:rPr lang="en" sz="1220" dirty="0">
                <a:solidFill>
                  <a:srgbClr val="000000"/>
                </a:solidFill>
                <a:latin typeface="Georgia"/>
                <a:ea typeface="Georgia"/>
                <a:cs typeface="Georgia"/>
                <a:sym typeface="Georgia"/>
              </a:rPr>
              <a:t>Calculate average price/</a:t>
            </a:r>
            <a:r>
              <a:rPr lang="en" sz="1220" dirty="0" err="1">
                <a:solidFill>
                  <a:srgbClr val="000000"/>
                </a:solidFill>
                <a:latin typeface="Georgia"/>
                <a:ea typeface="Georgia"/>
                <a:cs typeface="Georgia"/>
                <a:sym typeface="Georgia"/>
              </a:rPr>
              <a:t>sqft</a:t>
            </a:r>
            <a:r>
              <a:rPr lang="en" sz="1220" dirty="0">
                <a:solidFill>
                  <a:srgbClr val="000000"/>
                </a:solidFill>
                <a:latin typeface="Georgia"/>
                <a:ea typeface="Georgia"/>
                <a:cs typeface="Georgia"/>
                <a:sym typeface="Georgia"/>
              </a:rPr>
              <a:t> for each home type </a:t>
            </a:r>
            <a:endParaRPr sz="1220" dirty="0">
              <a:solidFill>
                <a:srgbClr val="000000"/>
              </a:solidFill>
              <a:latin typeface="Georgia"/>
              <a:ea typeface="Georgia"/>
              <a:cs typeface="Georgia"/>
              <a:sym typeface="Georgia"/>
            </a:endParaRPr>
          </a:p>
          <a:p>
            <a:pPr marL="0" lvl="0" indent="0" algn="l" rtl="0">
              <a:lnSpc>
                <a:spcPct val="95000"/>
              </a:lnSpc>
              <a:spcBef>
                <a:spcPts val="1200"/>
              </a:spcBef>
              <a:spcAft>
                <a:spcPts val="0"/>
              </a:spcAft>
              <a:buClr>
                <a:schemeClr val="dk1"/>
              </a:buClr>
              <a:buSzPts val="440"/>
              <a:buFont typeface="Arial"/>
              <a:buNone/>
            </a:pPr>
            <a:r>
              <a:rPr lang="en" sz="1400" b="1" dirty="0">
                <a:solidFill>
                  <a:srgbClr val="000000"/>
                </a:solidFill>
                <a:latin typeface="Calibri"/>
                <a:ea typeface="Calibri"/>
                <a:cs typeface="Calibri"/>
                <a:sym typeface="Calibri"/>
              </a:rPr>
              <a:t>Analysis</a:t>
            </a:r>
            <a:r>
              <a:rPr lang="en" sz="1400" dirty="0">
                <a:solidFill>
                  <a:srgbClr val="31333F"/>
                </a:solidFill>
                <a:highlight>
                  <a:srgbClr val="FFFFFF"/>
                </a:highlight>
                <a:latin typeface="Calibri"/>
                <a:ea typeface="Calibri"/>
                <a:cs typeface="Calibri"/>
                <a:sym typeface="Calibri"/>
              </a:rPr>
              <a:t>💡</a:t>
            </a:r>
            <a:r>
              <a:rPr lang="en" sz="1400" dirty="0">
                <a:solidFill>
                  <a:srgbClr val="000000"/>
                </a:solidFill>
                <a:latin typeface="Calibri"/>
                <a:ea typeface="Calibri"/>
                <a:cs typeface="Calibri"/>
                <a:sym typeface="Calibri"/>
              </a:rPr>
              <a:t>:</a:t>
            </a:r>
            <a:endParaRPr sz="1400" dirty="0">
              <a:solidFill>
                <a:srgbClr val="000000"/>
              </a:solidFill>
              <a:latin typeface="Calibri"/>
              <a:ea typeface="Calibri"/>
              <a:cs typeface="Calibri"/>
              <a:sym typeface="Calibri"/>
            </a:endParaRPr>
          </a:p>
          <a:p>
            <a:pPr marL="457200" lvl="0" indent="-306070" algn="l" rtl="0">
              <a:lnSpc>
                <a:spcPct val="95000"/>
              </a:lnSpc>
              <a:spcBef>
                <a:spcPts val="1200"/>
              </a:spcBef>
              <a:spcAft>
                <a:spcPts val="0"/>
              </a:spcAft>
              <a:buClr>
                <a:srgbClr val="000000"/>
              </a:buClr>
              <a:buSzPts val="1220"/>
              <a:buFont typeface="Georgia"/>
              <a:buChar char="●"/>
            </a:pPr>
            <a:r>
              <a:rPr lang="en" sz="1220" dirty="0">
                <a:solidFill>
                  <a:srgbClr val="000000"/>
                </a:solidFill>
                <a:latin typeface="Georgia"/>
                <a:ea typeface="Georgia"/>
                <a:cs typeface="Georgia"/>
                <a:sym typeface="Georgia"/>
              </a:rPr>
              <a:t>Single Family_ the most popular home type has the highest average price/</a:t>
            </a:r>
            <a:r>
              <a:rPr lang="en" sz="1220" dirty="0" err="1">
                <a:solidFill>
                  <a:srgbClr val="000000"/>
                </a:solidFill>
                <a:latin typeface="Georgia"/>
                <a:ea typeface="Georgia"/>
                <a:cs typeface="Georgia"/>
                <a:sym typeface="Georgia"/>
              </a:rPr>
              <a:t>sqft</a:t>
            </a:r>
            <a:r>
              <a:rPr lang="en" sz="1220" dirty="0">
                <a:solidFill>
                  <a:srgbClr val="000000"/>
                </a:solidFill>
                <a:latin typeface="Georgia"/>
                <a:ea typeface="Georgia"/>
                <a:cs typeface="Georgia"/>
                <a:sym typeface="Georgia"/>
              </a:rPr>
              <a:t> being $907/</a:t>
            </a:r>
            <a:r>
              <a:rPr lang="en" sz="1220" dirty="0" err="1">
                <a:solidFill>
                  <a:srgbClr val="000000"/>
                </a:solidFill>
                <a:latin typeface="Georgia"/>
                <a:ea typeface="Georgia"/>
                <a:cs typeface="Georgia"/>
                <a:sym typeface="Georgia"/>
              </a:rPr>
              <a:t>sqft</a:t>
            </a:r>
            <a:endParaRPr sz="1220" dirty="0">
              <a:solidFill>
                <a:srgbClr val="000000"/>
              </a:solidFill>
              <a:latin typeface="Georgia"/>
              <a:ea typeface="Georgia"/>
              <a:cs typeface="Georgia"/>
              <a:sym typeface="Georgia"/>
            </a:endParaRPr>
          </a:p>
          <a:p>
            <a:pPr marL="457200" lvl="0" indent="-306070" algn="l" rtl="0">
              <a:lnSpc>
                <a:spcPct val="95000"/>
              </a:lnSpc>
              <a:spcBef>
                <a:spcPts val="0"/>
              </a:spcBef>
              <a:spcAft>
                <a:spcPts val="0"/>
              </a:spcAft>
              <a:buClr>
                <a:srgbClr val="000000"/>
              </a:buClr>
              <a:buSzPts val="1220"/>
              <a:buFont typeface="Georgia"/>
              <a:buChar char="●"/>
            </a:pPr>
            <a:r>
              <a:rPr lang="en" sz="1220" dirty="0">
                <a:solidFill>
                  <a:srgbClr val="000000"/>
                </a:solidFill>
                <a:latin typeface="Georgia"/>
                <a:ea typeface="Georgia"/>
                <a:cs typeface="Georgia"/>
                <a:sym typeface="Georgia"/>
              </a:rPr>
              <a:t>Following is townhouse and condo for approximately $755/</a:t>
            </a:r>
            <a:r>
              <a:rPr lang="en" sz="1220" dirty="0" err="1">
                <a:solidFill>
                  <a:srgbClr val="000000"/>
                </a:solidFill>
                <a:latin typeface="Georgia"/>
                <a:ea typeface="Georgia"/>
                <a:cs typeface="Georgia"/>
                <a:sym typeface="Georgia"/>
              </a:rPr>
              <a:t>sqft</a:t>
            </a:r>
            <a:endParaRPr sz="1220" dirty="0">
              <a:solidFill>
                <a:srgbClr val="000000"/>
              </a:solidFill>
              <a:latin typeface="Georgia"/>
              <a:ea typeface="Georgia"/>
              <a:cs typeface="Georgia"/>
              <a:sym typeface="Georgia"/>
            </a:endParaRPr>
          </a:p>
          <a:p>
            <a:pPr marL="457200" lvl="0" indent="-306070" algn="l" rtl="0">
              <a:lnSpc>
                <a:spcPct val="95000"/>
              </a:lnSpc>
              <a:spcBef>
                <a:spcPts val="0"/>
              </a:spcBef>
              <a:spcAft>
                <a:spcPts val="0"/>
              </a:spcAft>
              <a:buClr>
                <a:srgbClr val="000000"/>
              </a:buClr>
              <a:buSzPts val="1220"/>
              <a:buFont typeface="Georgia"/>
              <a:buChar char="●"/>
            </a:pPr>
            <a:r>
              <a:rPr lang="en" sz="1220" dirty="0">
                <a:solidFill>
                  <a:srgbClr val="000000"/>
                </a:solidFill>
                <a:latin typeface="Georgia"/>
                <a:ea typeface="Georgia"/>
                <a:cs typeface="Georgia"/>
                <a:sym typeface="Georgia"/>
              </a:rPr>
              <a:t>Multi family is just around $30/</a:t>
            </a:r>
            <a:r>
              <a:rPr lang="en" sz="1220" dirty="0" err="1">
                <a:solidFill>
                  <a:srgbClr val="000000"/>
                </a:solidFill>
                <a:latin typeface="Georgia"/>
                <a:ea typeface="Georgia"/>
                <a:cs typeface="Georgia"/>
                <a:sym typeface="Georgia"/>
              </a:rPr>
              <a:t>sqft</a:t>
            </a:r>
            <a:r>
              <a:rPr lang="en" sz="1220" dirty="0">
                <a:solidFill>
                  <a:srgbClr val="000000"/>
                </a:solidFill>
                <a:latin typeface="Georgia"/>
                <a:ea typeface="Georgia"/>
                <a:cs typeface="Georgia"/>
                <a:sym typeface="Georgia"/>
              </a:rPr>
              <a:t> less than townhouse and condo</a:t>
            </a:r>
            <a:endParaRPr sz="1220" dirty="0">
              <a:solidFill>
                <a:srgbClr val="000000"/>
              </a:solidFill>
              <a:latin typeface="Georgia"/>
              <a:ea typeface="Georgia"/>
              <a:cs typeface="Georgia"/>
              <a:sym typeface="Georgia"/>
            </a:endParaRPr>
          </a:p>
          <a:p>
            <a:pPr marL="457200" lvl="0" indent="-306070" algn="l" rtl="0">
              <a:lnSpc>
                <a:spcPct val="95000"/>
              </a:lnSpc>
              <a:spcBef>
                <a:spcPts val="0"/>
              </a:spcBef>
              <a:spcAft>
                <a:spcPts val="0"/>
              </a:spcAft>
              <a:buClr>
                <a:srgbClr val="000000"/>
              </a:buClr>
              <a:buSzPts val="1220"/>
              <a:buFont typeface="Georgia"/>
              <a:buChar char="●"/>
            </a:pPr>
            <a:r>
              <a:rPr lang="en" sz="1220" dirty="0">
                <a:solidFill>
                  <a:srgbClr val="000000"/>
                </a:solidFill>
                <a:latin typeface="Georgia"/>
                <a:ea typeface="Georgia"/>
                <a:cs typeface="Georgia"/>
                <a:sym typeface="Georgia"/>
              </a:rPr>
              <a:t>Manufactured is the cheapest home type in the bay area for $236/</a:t>
            </a:r>
            <a:r>
              <a:rPr lang="en" sz="1220" dirty="0" err="1">
                <a:solidFill>
                  <a:srgbClr val="000000"/>
                </a:solidFill>
                <a:latin typeface="Georgia"/>
                <a:ea typeface="Georgia"/>
                <a:cs typeface="Georgia"/>
                <a:sym typeface="Georgia"/>
              </a:rPr>
              <a:t>sqft</a:t>
            </a:r>
            <a:endParaRPr sz="1220" dirty="0">
              <a:solidFill>
                <a:srgbClr val="000000"/>
              </a:solidFill>
              <a:latin typeface="Georgia"/>
              <a:ea typeface="Georgia"/>
              <a:cs typeface="Georgia"/>
              <a:sym typeface="Georgia"/>
            </a:endParaRPr>
          </a:p>
        </p:txBody>
      </p:sp>
      <p:pic>
        <p:nvPicPr>
          <p:cNvPr id="3" name="Picture 2">
            <a:extLst>
              <a:ext uri="{FF2B5EF4-FFF2-40B4-BE49-F238E27FC236}">
                <a16:creationId xmlns:a16="http://schemas.microsoft.com/office/drawing/2014/main" id="{3A946D2D-2BF1-3D24-78DD-5D07F5A2B356}"/>
              </a:ext>
            </a:extLst>
          </p:cNvPr>
          <p:cNvPicPr>
            <a:picLocks noChangeAspect="1"/>
          </p:cNvPicPr>
          <p:nvPr/>
        </p:nvPicPr>
        <p:blipFill>
          <a:blip r:embed="rId3"/>
          <a:stretch>
            <a:fillRect/>
          </a:stretch>
        </p:blipFill>
        <p:spPr>
          <a:xfrm>
            <a:off x="750012" y="1286225"/>
            <a:ext cx="3821987" cy="309056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4"/>
        <p:cNvGrpSpPr/>
        <p:nvPr/>
      </p:nvGrpSpPr>
      <p:grpSpPr>
        <a:xfrm>
          <a:off x="0" y="0"/>
          <a:ext cx="0" cy="0"/>
          <a:chOff x="0" y="0"/>
          <a:chExt cx="0" cy="0"/>
        </a:xfrm>
      </p:grpSpPr>
      <p:sp>
        <p:nvSpPr>
          <p:cNvPr id="335" name="Google Shape;335;p40"/>
          <p:cNvSpPr txBox="1">
            <a:spLocks noGrp="1"/>
          </p:cNvSpPr>
          <p:nvPr>
            <p:ph type="title"/>
          </p:nvPr>
        </p:nvSpPr>
        <p:spPr>
          <a:xfrm>
            <a:off x="1297500" y="393750"/>
            <a:ext cx="7038900" cy="5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760" b="1">
                <a:latin typeface="Impact"/>
                <a:ea typeface="Impact"/>
                <a:cs typeface="Impact"/>
                <a:sym typeface="Impact"/>
              </a:rPr>
              <a:t>3 BEDS AND 2 BATHS</a:t>
            </a:r>
            <a:endParaRPr sz="2760" b="1">
              <a:latin typeface="Impact"/>
              <a:ea typeface="Impact"/>
              <a:cs typeface="Impact"/>
              <a:sym typeface="Impact"/>
            </a:endParaRPr>
          </a:p>
        </p:txBody>
      </p:sp>
      <p:pic>
        <p:nvPicPr>
          <p:cNvPr id="336" name="Google Shape;336;p40"/>
          <p:cNvPicPr preferRelativeResize="0"/>
          <p:nvPr/>
        </p:nvPicPr>
        <p:blipFill rotWithShape="1">
          <a:blip r:embed="rId3">
            <a:alphaModFix/>
          </a:blip>
          <a:srcRect l="14077" t="16223" r="13285" b="9526"/>
          <a:stretch/>
        </p:blipFill>
        <p:spPr>
          <a:xfrm>
            <a:off x="3894950" y="2013925"/>
            <a:ext cx="1727675" cy="1855250"/>
          </a:xfrm>
          <a:prstGeom prst="rect">
            <a:avLst/>
          </a:prstGeom>
          <a:noFill/>
          <a:ln>
            <a:noFill/>
          </a:ln>
          <a:effectLst>
            <a:outerShdw blurRad="57150" dist="19050" dir="5400000" algn="bl" rotWithShape="0">
              <a:srgbClr val="000000">
                <a:alpha val="50000"/>
              </a:srgbClr>
            </a:outerShdw>
          </a:effectLst>
        </p:spPr>
      </p:pic>
      <p:pic>
        <p:nvPicPr>
          <p:cNvPr id="337" name="Google Shape;337;p40"/>
          <p:cNvPicPr preferRelativeResize="0"/>
          <p:nvPr/>
        </p:nvPicPr>
        <p:blipFill rotWithShape="1">
          <a:blip r:embed="rId4">
            <a:alphaModFix/>
          </a:blip>
          <a:srcRect t="7389" r="5571" b="8158"/>
          <a:stretch/>
        </p:blipFill>
        <p:spPr>
          <a:xfrm>
            <a:off x="1215000" y="933450"/>
            <a:ext cx="1788675" cy="1727676"/>
          </a:xfrm>
          <a:prstGeom prst="rect">
            <a:avLst/>
          </a:prstGeom>
          <a:noFill/>
          <a:ln>
            <a:noFill/>
          </a:ln>
        </p:spPr>
      </p:pic>
      <p:pic>
        <p:nvPicPr>
          <p:cNvPr id="338" name="Google Shape;338;p40"/>
          <p:cNvPicPr preferRelativeResize="0"/>
          <p:nvPr/>
        </p:nvPicPr>
        <p:blipFill>
          <a:blip r:embed="rId5">
            <a:alphaModFix/>
          </a:blip>
          <a:stretch>
            <a:fillRect/>
          </a:stretch>
        </p:blipFill>
        <p:spPr>
          <a:xfrm>
            <a:off x="6715975" y="1030975"/>
            <a:ext cx="1747475" cy="982949"/>
          </a:xfrm>
          <a:prstGeom prst="rect">
            <a:avLst/>
          </a:prstGeom>
          <a:noFill/>
          <a:ln>
            <a:noFill/>
          </a:ln>
        </p:spPr>
      </p:pic>
      <p:pic>
        <p:nvPicPr>
          <p:cNvPr id="339" name="Google Shape;339;p40"/>
          <p:cNvPicPr preferRelativeResize="0"/>
          <p:nvPr/>
        </p:nvPicPr>
        <p:blipFill>
          <a:blip r:embed="rId6">
            <a:alphaModFix/>
          </a:blip>
          <a:stretch>
            <a:fillRect/>
          </a:stretch>
        </p:blipFill>
        <p:spPr>
          <a:xfrm>
            <a:off x="1167996" y="3108829"/>
            <a:ext cx="1727674" cy="1727674"/>
          </a:xfrm>
          <a:prstGeom prst="rect">
            <a:avLst/>
          </a:prstGeom>
          <a:noFill/>
          <a:ln>
            <a:noFill/>
          </a:ln>
        </p:spPr>
      </p:pic>
      <p:pic>
        <p:nvPicPr>
          <p:cNvPr id="340" name="Google Shape;340;p40"/>
          <p:cNvPicPr preferRelativeResize="0"/>
          <p:nvPr/>
        </p:nvPicPr>
        <p:blipFill>
          <a:blip r:embed="rId7">
            <a:alphaModFix/>
          </a:blip>
          <a:stretch>
            <a:fillRect/>
          </a:stretch>
        </p:blipFill>
        <p:spPr>
          <a:xfrm>
            <a:off x="6495152" y="3108826"/>
            <a:ext cx="2189119" cy="17276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4"/>
        <p:cNvGrpSpPr/>
        <p:nvPr/>
      </p:nvGrpSpPr>
      <p:grpSpPr>
        <a:xfrm>
          <a:off x="0" y="0"/>
          <a:ext cx="0" cy="0"/>
          <a:chOff x="0" y="0"/>
          <a:chExt cx="0" cy="0"/>
        </a:xfrm>
      </p:grpSpPr>
      <p:sp>
        <p:nvSpPr>
          <p:cNvPr id="345" name="Google Shape;345;p41"/>
          <p:cNvSpPr txBox="1">
            <a:spLocks noGrp="1"/>
          </p:cNvSpPr>
          <p:nvPr>
            <p:ph type="title"/>
          </p:nvPr>
        </p:nvSpPr>
        <p:spPr>
          <a:xfrm>
            <a:off x="1287575" y="426975"/>
            <a:ext cx="7400700" cy="5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b="1">
                <a:latin typeface="Impact"/>
                <a:ea typeface="Impact"/>
                <a:cs typeface="Impact"/>
                <a:sym typeface="Impact"/>
              </a:rPr>
              <a:t>The Average Price For 3 Bedrooms And 2 Bathrooms In The Bay Area</a:t>
            </a:r>
            <a:endParaRPr sz="2500" b="1">
              <a:latin typeface="Impact"/>
              <a:ea typeface="Impact"/>
              <a:cs typeface="Impact"/>
              <a:sym typeface="Impact"/>
            </a:endParaRPr>
          </a:p>
        </p:txBody>
      </p:sp>
      <p:sp>
        <p:nvSpPr>
          <p:cNvPr id="346" name="Google Shape;346;p41"/>
          <p:cNvSpPr txBox="1">
            <a:spLocks noGrp="1"/>
          </p:cNvSpPr>
          <p:nvPr>
            <p:ph type="body" idx="1"/>
          </p:nvPr>
        </p:nvSpPr>
        <p:spPr>
          <a:xfrm>
            <a:off x="4458350" y="1489425"/>
            <a:ext cx="4101000" cy="16683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rgbClr val="000000"/>
              </a:buClr>
              <a:buSzPts val="1400"/>
              <a:buFont typeface="Georgia"/>
              <a:buChar char="●"/>
            </a:pPr>
            <a:r>
              <a:rPr lang="en" sz="1400" dirty="0">
                <a:solidFill>
                  <a:srgbClr val="000000"/>
                </a:solidFill>
                <a:latin typeface="Georgia"/>
                <a:ea typeface="Georgia"/>
                <a:cs typeface="Georgia"/>
                <a:sym typeface="Georgia"/>
              </a:rPr>
              <a:t>As of May 20, 2023, there are 473* houses on Zillow with 3 bedrooms and 2 bathrooms in the Bay Area</a:t>
            </a:r>
            <a:endParaRPr sz="1400" dirty="0">
              <a:solidFill>
                <a:srgbClr val="000000"/>
              </a:solidFill>
              <a:latin typeface="Georgia"/>
              <a:ea typeface="Georgia"/>
              <a:cs typeface="Georgia"/>
              <a:sym typeface="Georgia"/>
            </a:endParaRPr>
          </a:p>
          <a:p>
            <a:pPr marL="457200" lvl="0" indent="-317500" algn="l" rtl="0">
              <a:lnSpc>
                <a:spcPct val="150000"/>
              </a:lnSpc>
              <a:spcBef>
                <a:spcPts val="0"/>
              </a:spcBef>
              <a:spcAft>
                <a:spcPts val="0"/>
              </a:spcAft>
              <a:buClr>
                <a:srgbClr val="000000"/>
              </a:buClr>
              <a:buSzPts val="1400"/>
              <a:buFont typeface="Georgia"/>
              <a:buChar char="●"/>
            </a:pPr>
            <a:r>
              <a:rPr lang="en" sz="1400" dirty="0">
                <a:solidFill>
                  <a:srgbClr val="000000"/>
                </a:solidFill>
                <a:latin typeface="Georgia"/>
                <a:ea typeface="Georgia"/>
                <a:cs typeface="Georgia"/>
                <a:sym typeface="Georgia"/>
              </a:rPr>
              <a:t>The average price is $ 1,426,921</a:t>
            </a:r>
            <a:endParaRPr sz="1400" dirty="0">
              <a:solidFill>
                <a:srgbClr val="000000"/>
              </a:solidFill>
              <a:latin typeface="Georgia"/>
              <a:ea typeface="Georgia"/>
              <a:cs typeface="Georgia"/>
              <a:sym typeface="Georgia"/>
            </a:endParaRPr>
          </a:p>
          <a:p>
            <a:pPr marL="457200" lvl="0" indent="0" algn="l" rtl="0">
              <a:lnSpc>
                <a:spcPct val="150000"/>
              </a:lnSpc>
              <a:spcBef>
                <a:spcPts val="1200"/>
              </a:spcBef>
              <a:spcAft>
                <a:spcPts val="0"/>
              </a:spcAft>
              <a:buNone/>
            </a:pPr>
            <a:endParaRPr dirty="0"/>
          </a:p>
          <a:p>
            <a:pPr marL="0" lvl="0" indent="0" algn="l" rtl="0">
              <a:lnSpc>
                <a:spcPct val="150000"/>
              </a:lnSpc>
              <a:spcBef>
                <a:spcPts val="1200"/>
              </a:spcBef>
              <a:spcAft>
                <a:spcPts val="1200"/>
              </a:spcAft>
              <a:buNone/>
            </a:pPr>
            <a:endParaRPr dirty="0"/>
          </a:p>
        </p:txBody>
      </p:sp>
      <p:sp>
        <p:nvSpPr>
          <p:cNvPr id="347" name="Google Shape;347;p41"/>
          <p:cNvSpPr txBox="1"/>
          <p:nvPr/>
        </p:nvSpPr>
        <p:spPr>
          <a:xfrm>
            <a:off x="1725025" y="4254875"/>
            <a:ext cx="2303700" cy="4617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0"/>
              </a:spcBef>
              <a:spcAft>
                <a:spcPts val="1200"/>
              </a:spcAft>
              <a:buNone/>
            </a:pPr>
            <a:r>
              <a:rPr lang="en" sz="1800" b="1">
                <a:solidFill>
                  <a:srgbClr val="595959"/>
                </a:solidFill>
                <a:latin typeface="Impact"/>
                <a:ea typeface="Impact"/>
                <a:cs typeface="Impact"/>
                <a:sym typeface="Impact"/>
              </a:rPr>
              <a:t>$ 1,426,921</a:t>
            </a:r>
            <a:endParaRPr b="1">
              <a:solidFill>
                <a:srgbClr val="595959"/>
              </a:solidFill>
              <a:latin typeface="Impact"/>
              <a:ea typeface="Impact"/>
              <a:cs typeface="Impact"/>
              <a:sym typeface="Impact"/>
            </a:endParaRPr>
          </a:p>
        </p:txBody>
      </p:sp>
      <p:pic>
        <p:nvPicPr>
          <p:cNvPr id="348" name="Google Shape;348;p41"/>
          <p:cNvPicPr preferRelativeResize="0"/>
          <p:nvPr/>
        </p:nvPicPr>
        <p:blipFill>
          <a:blip r:embed="rId3">
            <a:alphaModFix/>
          </a:blip>
          <a:stretch>
            <a:fillRect/>
          </a:stretch>
        </p:blipFill>
        <p:spPr>
          <a:xfrm>
            <a:off x="1363800" y="1390750"/>
            <a:ext cx="3026138" cy="2726550"/>
          </a:xfrm>
          <a:prstGeom prst="rect">
            <a:avLst/>
          </a:prstGeom>
          <a:noFill/>
          <a:ln>
            <a:noFill/>
          </a:ln>
        </p:spPr>
      </p:pic>
      <p:pic>
        <p:nvPicPr>
          <p:cNvPr id="349" name="Google Shape;349;p41"/>
          <p:cNvPicPr preferRelativeResize="0"/>
          <p:nvPr/>
        </p:nvPicPr>
        <p:blipFill rotWithShape="1">
          <a:blip r:embed="rId4">
            <a:alphaModFix/>
          </a:blip>
          <a:srcRect l="2540" t="-3395" r="-8382" b="-3395"/>
          <a:stretch/>
        </p:blipFill>
        <p:spPr>
          <a:xfrm>
            <a:off x="5180925" y="2857025"/>
            <a:ext cx="3725951" cy="1575600"/>
          </a:xfrm>
          <a:prstGeom prst="rect">
            <a:avLst/>
          </a:prstGeom>
          <a:noFill/>
          <a:ln>
            <a:noFill/>
          </a:ln>
        </p:spPr>
      </p:pic>
      <p:sp>
        <p:nvSpPr>
          <p:cNvPr id="350" name="Google Shape;350;p41"/>
          <p:cNvSpPr txBox="1"/>
          <p:nvPr/>
        </p:nvSpPr>
        <p:spPr>
          <a:xfrm>
            <a:off x="4710650" y="4247175"/>
            <a:ext cx="4101000" cy="369300"/>
          </a:xfrm>
          <a:prstGeom prst="rect">
            <a:avLst/>
          </a:prstGeom>
          <a:noFill/>
          <a:ln>
            <a:noFill/>
          </a:ln>
        </p:spPr>
        <p:txBody>
          <a:bodyPr spcFirstLastPara="1" wrap="square" lIns="91425" tIns="91425" rIns="91425" bIns="91425" anchor="t" anchorCtr="0">
            <a:spAutoFit/>
          </a:bodyPr>
          <a:lstStyle/>
          <a:p>
            <a:pPr marL="457200" lvl="0" indent="0" algn="l" rtl="0">
              <a:lnSpc>
                <a:spcPct val="150000"/>
              </a:lnSpc>
              <a:spcBef>
                <a:spcPts val="0"/>
              </a:spcBef>
              <a:spcAft>
                <a:spcPts val="1200"/>
              </a:spcAft>
              <a:buClr>
                <a:schemeClr val="dk1"/>
              </a:buClr>
              <a:buSzPts val="1100"/>
              <a:buFont typeface="Arial"/>
              <a:buNone/>
            </a:pPr>
            <a:r>
              <a:rPr lang="en" sz="1200">
                <a:solidFill>
                  <a:schemeClr val="dk2"/>
                </a:solidFill>
              </a:rPr>
              <a:t>(* used only limited information from zillow)</a:t>
            </a:r>
            <a:endParaRPr sz="12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4"/>
        <p:cNvGrpSpPr/>
        <p:nvPr/>
      </p:nvGrpSpPr>
      <p:grpSpPr>
        <a:xfrm>
          <a:off x="0" y="0"/>
          <a:ext cx="0" cy="0"/>
          <a:chOff x="0" y="0"/>
          <a:chExt cx="0" cy="0"/>
        </a:xfrm>
      </p:grpSpPr>
      <p:sp>
        <p:nvSpPr>
          <p:cNvPr id="355" name="Google Shape;355;p42"/>
          <p:cNvSpPr txBox="1">
            <a:spLocks noGrp="1"/>
          </p:cNvSpPr>
          <p:nvPr>
            <p:ph type="title"/>
          </p:nvPr>
        </p:nvSpPr>
        <p:spPr>
          <a:xfrm>
            <a:off x="1131975" y="393750"/>
            <a:ext cx="7204500" cy="77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latin typeface="Impact"/>
                <a:ea typeface="Impact"/>
                <a:cs typeface="Impact"/>
                <a:sym typeface="Impact"/>
              </a:rPr>
              <a:t>Average Price For 3 Bedrooms And 2 Bathrooms </a:t>
            </a:r>
            <a:endParaRPr sz="2000" dirty="0">
              <a:latin typeface="Impact"/>
              <a:ea typeface="Impact"/>
              <a:cs typeface="Impact"/>
              <a:sym typeface="Impact"/>
            </a:endParaRPr>
          </a:p>
          <a:p>
            <a:pPr marL="0" lvl="0" indent="0" algn="ctr" rtl="0">
              <a:spcBef>
                <a:spcPts val="0"/>
              </a:spcBef>
              <a:spcAft>
                <a:spcPts val="0"/>
              </a:spcAft>
              <a:buNone/>
            </a:pPr>
            <a:r>
              <a:rPr lang="en" sz="2000" dirty="0">
                <a:latin typeface="Impact"/>
                <a:ea typeface="Impact"/>
                <a:cs typeface="Impact"/>
                <a:sym typeface="Impact"/>
              </a:rPr>
              <a:t>For Different Home Type</a:t>
            </a:r>
            <a:endParaRPr sz="2000" dirty="0">
              <a:latin typeface="Impact"/>
              <a:ea typeface="Impact"/>
              <a:cs typeface="Impact"/>
              <a:sym typeface="Impact"/>
            </a:endParaRPr>
          </a:p>
        </p:txBody>
      </p:sp>
      <p:sp>
        <p:nvSpPr>
          <p:cNvPr id="356" name="Google Shape;356;p42"/>
          <p:cNvSpPr txBox="1">
            <a:spLocks noGrp="1"/>
          </p:cNvSpPr>
          <p:nvPr>
            <p:ph type="body" idx="1"/>
          </p:nvPr>
        </p:nvSpPr>
        <p:spPr>
          <a:xfrm>
            <a:off x="4825750" y="1369550"/>
            <a:ext cx="3574800" cy="330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dirty="0">
                <a:solidFill>
                  <a:srgbClr val="000000"/>
                </a:solidFill>
                <a:latin typeface="Calibri"/>
                <a:ea typeface="Calibri"/>
                <a:cs typeface="Calibri"/>
                <a:sym typeface="Calibri"/>
              </a:rPr>
              <a:t>Work </a:t>
            </a:r>
            <a:r>
              <a:rPr lang="en" sz="1400" dirty="0">
                <a:solidFill>
                  <a:srgbClr val="31333F"/>
                </a:solidFill>
                <a:highlight>
                  <a:srgbClr val="FFFFFF"/>
                </a:highlight>
                <a:latin typeface="Calibri"/>
                <a:ea typeface="Calibri"/>
                <a:cs typeface="Calibri"/>
                <a:sym typeface="Calibri"/>
              </a:rPr>
              <a:t>🔨</a:t>
            </a:r>
            <a:r>
              <a:rPr lang="en" sz="1400" dirty="0">
                <a:solidFill>
                  <a:srgbClr val="000000"/>
                </a:solidFill>
                <a:latin typeface="Calibri"/>
                <a:ea typeface="Calibri"/>
                <a:cs typeface="Calibri"/>
                <a:sym typeface="Calibri"/>
              </a:rPr>
              <a:t>:</a:t>
            </a:r>
            <a:endParaRPr sz="1400" dirty="0">
              <a:solidFill>
                <a:srgbClr val="000000"/>
              </a:solidFill>
              <a:latin typeface="Calibri"/>
              <a:ea typeface="Calibri"/>
              <a:cs typeface="Calibri"/>
              <a:sym typeface="Calibri"/>
            </a:endParaRPr>
          </a:p>
          <a:p>
            <a:pPr marL="457200" lvl="0" indent="-304800" algn="l" rtl="0">
              <a:spcBef>
                <a:spcPts val="120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Price and home type of all the houses with 3 bed and 2 bath were used</a:t>
            </a:r>
            <a:endParaRPr sz="12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Grouped them by home type and average housing price was calculated</a:t>
            </a:r>
            <a:endParaRPr sz="1200" dirty="0">
              <a:solidFill>
                <a:srgbClr val="000000"/>
              </a:solidFill>
              <a:latin typeface="Georgia"/>
              <a:ea typeface="Georgia"/>
              <a:cs typeface="Georgia"/>
              <a:sym typeface="Georgia"/>
            </a:endParaRPr>
          </a:p>
          <a:p>
            <a:pPr marL="0" lvl="0" indent="0" algn="l" rtl="0">
              <a:spcBef>
                <a:spcPts val="1200"/>
              </a:spcBef>
              <a:spcAft>
                <a:spcPts val="0"/>
              </a:spcAft>
              <a:buClr>
                <a:schemeClr val="dk1"/>
              </a:buClr>
              <a:buSzPts val="1100"/>
              <a:buFont typeface="Arial"/>
              <a:buNone/>
            </a:pPr>
            <a:r>
              <a:rPr lang="en" sz="1400" b="1" dirty="0">
                <a:solidFill>
                  <a:srgbClr val="000000"/>
                </a:solidFill>
                <a:latin typeface="Calibri"/>
                <a:ea typeface="Calibri"/>
                <a:cs typeface="Calibri"/>
                <a:sym typeface="Calibri"/>
              </a:rPr>
              <a:t>Analysis</a:t>
            </a:r>
            <a:r>
              <a:rPr lang="en" sz="1400" dirty="0">
                <a:solidFill>
                  <a:srgbClr val="31333F"/>
                </a:solidFill>
                <a:highlight>
                  <a:srgbClr val="FFFFFF"/>
                </a:highlight>
                <a:latin typeface="Calibri"/>
                <a:ea typeface="Calibri"/>
                <a:cs typeface="Calibri"/>
                <a:sym typeface="Calibri"/>
              </a:rPr>
              <a:t>💡</a:t>
            </a:r>
            <a:r>
              <a:rPr lang="en" sz="1400" b="1" dirty="0">
                <a:solidFill>
                  <a:srgbClr val="000000"/>
                </a:solidFill>
                <a:latin typeface="Calibri"/>
                <a:ea typeface="Calibri"/>
                <a:cs typeface="Calibri"/>
                <a:sym typeface="Calibri"/>
              </a:rPr>
              <a:t>:</a:t>
            </a:r>
            <a:endParaRPr sz="1400" b="1" dirty="0">
              <a:solidFill>
                <a:srgbClr val="000000"/>
              </a:solidFill>
              <a:latin typeface="Calibri"/>
              <a:ea typeface="Calibri"/>
              <a:cs typeface="Calibri"/>
              <a:sym typeface="Calibri"/>
            </a:endParaRPr>
          </a:p>
          <a:p>
            <a:pPr marL="457200" lvl="0" indent="-304800" algn="l" rtl="0">
              <a:spcBef>
                <a:spcPts val="120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Multi family is the most expensive. It costs on average ~ 2.5 million dollars</a:t>
            </a:r>
            <a:endParaRPr sz="12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Following are single family and condo for approximately 1.2 million dollars</a:t>
            </a:r>
            <a:endParaRPr sz="12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Townhouse and Manufactured are the cheapest</a:t>
            </a:r>
            <a:endParaRPr sz="1200" dirty="0">
              <a:solidFill>
                <a:srgbClr val="000000"/>
              </a:solidFill>
              <a:latin typeface="Georgia"/>
              <a:ea typeface="Georgia"/>
              <a:cs typeface="Georgia"/>
              <a:sym typeface="Georgia"/>
            </a:endParaRPr>
          </a:p>
        </p:txBody>
      </p:sp>
      <p:pic>
        <p:nvPicPr>
          <p:cNvPr id="2" name="Picture 1">
            <a:extLst>
              <a:ext uri="{FF2B5EF4-FFF2-40B4-BE49-F238E27FC236}">
                <a16:creationId xmlns:a16="http://schemas.microsoft.com/office/drawing/2014/main" id="{6F541CA4-497A-EC79-8725-1290DE752E16}"/>
              </a:ext>
            </a:extLst>
          </p:cNvPr>
          <p:cNvPicPr>
            <a:picLocks noChangeAspect="1"/>
          </p:cNvPicPr>
          <p:nvPr/>
        </p:nvPicPr>
        <p:blipFill>
          <a:blip r:embed="rId3"/>
          <a:stretch>
            <a:fillRect/>
          </a:stretch>
        </p:blipFill>
        <p:spPr>
          <a:xfrm>
            <a:off x="449338" y="1462017"/>
            <a:ext cx="4122662" cy="290449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1"/>
        <p:cNvGrpSpPr/>
        <p:nvPr/>
      </p:nvGrpSpPr>
      <p:grpSpPr>
        <a:xfrm>
          <a:off x="0" y="0"/>
          <a:ext cx="0" cy="0"/>
          <a:chOff x="0" y="0"/>
          <a:chExt cx="0" cy="0"/>
        </a:xfrm>
      </p:grpSpPr>
      <p:sp>
        <p:nvSpPr>
          <p:cNvPr id="362" name="Google Shape;362;p43"/>
          <p:cNvSpPr txBox="1">
            <a:spLocks noGrp="1"/>
          </p:cNvSpPr>
          <p:nvPr>
            <p:ph type="title"/>
          </p:nvPr>
        </p:nvSpPr>
        <p:spPr>
          <a:xfrm>
            <a:off x="1218075" y="238325"/>
            <a:ext cx="7038900" cy="883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45833"/>
              <a:buFont typeface="Arial"/>
              <a:buNone/>
            </a:pPr>
            <a:r>
              <a:rPr lang="en" dirty="0">
                <a:latin typeface="Impact"/>
                <a:ea typeface="Impact"/>
                <a:cs typeface="Impact"/>
                <a:sym typeface="Impact"/>
              </a:rPr>
              <a:t>Average Price For 3 Bedrooms And 2 Bathrooms </a:t>
            </a:r>
            <a:endParaRPr dirty="0">
              <a:latin typeface="Impact"/>
              <a:ea typeface="Impact"/>
              <a:cs typeface="Impact"/>
              <a:sym typeface="Impact"/>
            </a:endParaRPr>
          </a:p>
          <a:p>
            <a:pPr marL="0" lvl="0" indent="0" algn="ctr" rtl="0">
              <a:spcBef>
                <a:spcPts val="0"/>
              </a:spcBef>
              <a:spcAft>
                <a:spcPts val="0"/>
              </a:spcAft>
              <a:buNone/>
            </a:pPr>
            <a:r>
              <a:rPr lang="en" dirty="0">
                <a:latin typeface="Impact"/>
                <a:ea typeface="Impact"/>
                <a:cs typeface="Impact"/>
                <a:sym typeface="Impact"/>
              </a:rPr>
              <a:t>In Different Cities</a:t>
            </a:r>
            <a:endParaRPr dirty="0">
              <a:latin typeface="Impact"/>
              <a:ea typeface="Impact"/>
              <a:cs typeface="Impact"/>
              <a:sym typeface="Impact"/>
            </a:endParaRPr>
          </a:p>
        </p:txBody>
      </p:sp>
      <p:pic>
        <p:nvPicPr>
          <p:cNvPr id="2" name="Picture 1">
            <a:extLst>
              <a:ext uri="{FF2B5EF4-FFF2-40B4-BE49-F238E27FC236}">
                <a16:creationId xmlns:a16="http://schemas.microsoft.com/office/drawing/2014/main" id="{F2A4A489-B4E2-37D3-91D4-8B908CA4C9C5}"/>
              </a:ext>
            </a:extLst>
          </p:cNvPr>
          <p:cNvPicPr>
            <a:picLocks noChangeAspect="1"/>
          </p:cNvPicPr>
          <p:nvPr/>
        </p:nvPicPr>
        <p:blipFill>
          <a:blip r:embed="rId3"/>
          <a:stretch>
            <a:fillRect/>
          </a:stretch>
        </p:blipFill>
        <p:spPr>
          <a:xfrm>
            <a:off x="685800" y="973390"/>
            <a:ext cx="7772400" cy="393178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7"/>
        <p:cNvGrpSpPr/>
        <p:nvPr/>
      </p:nvGrpSpPr>
      <p:grpSpPr>
        <a:xfrm>
          <a:off x="0" y="0"/>
          <a:ext cx="0" cy="0"/>
          <a:chOff x="0" y="0"/>
          <a:chExt cx="0" cy="0"/>
        </a:xfrm>
      </p:grpSpPr>
      <p:sp>
        <p:nvSpPr>
          <p:cNvPr id="368" name="Google Shape;368;p44"/>
          <p:cNvSpPr txBox="1">
            <a:spLocks noGrp="1"/>
          </p:cNvSpPr>
          <p:nvPr>
            <p:ph type="title"/>
          </p:nvPr>
        </p:nvSpPr>
        <p:spPr>
          <a:xfrm>
            <a:off x="1297500" y="393750"/>
            <a:ext cx="7038900" cy="797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45833"/>
              <a:buFont typeface="Arial"/>
              <a:buNone/>
            </a:pPr>
            <a:r>
              <a:rPr lang="en">
                <a:latin typeface="Impact"/>
                <a:ea typeface="Impact"/>
                <a:cs typeface="Impact"/>
                <a:sym typeface="Impact"/>
              </a:rPr>
              <a:t>Average Price For 3 Bedrooms And 2 Bathrooms </a:t>
            </a:r>
            <a:endParaRPr>
              <a:latin typeface="Impact"/>
              <a:ea typeface="Impact"/>
              <a:cs typeface="Impact"/>
              <a:sym typeface="Impact"/>
            </a:endParaRPr>
          </a:p>
          <a:p>
            <a:pPr marL="0" lvl="0" indent="0" algn="ctr" rtl="0">
              <a:spcBef>
                <a:spcPts val="0"/>
              </a:spcBef>
              <a:spcAft>
                <a:spcPts val="0"/>
              </a:spcAft>
              <a:buNone/>
            </a:pPr>
            <a:r>
              <a:rPr lang="en">
                <a:latin typeface="Impact"/>
                <a:ea typeface="Impact"/>
                <a:cs typeface="Impact"/>
                <a:sym typeface="Impact"/>
              </a:rPr>
              <a:t>In Different Cities</a:t>
            </a:r>
            <a:endParaRPr>
              <a:latin typeface="Impact"/>
              <a:ea typeface="Impact"/>
              <a:cs typeface="Impact"/>
              <a:sym typeface="Impact"/>
            </a:endParaRPr>
          </a:p>
        </p:txBody>
      </p:sp>
      <p:sp>
        <p:nvSpPr>
          <p:cNvPr id="369" name="Google Shape;369;p44"/>
          <p:cNvSpPr txBox="1">
            <a:spLocks noGrp="1"/>
          </p:cNvSpPr>
          <p:nvPr>
            <p:ph type="body" idx="1"/>
          </p:nvPr>
        </p:nvSpPr>
        <p:spPr>
          <a:xfrm>
            <a:off x="4811125" y="3363075"/>
            <a:ext cx="2551800" cy="1330500"/>
          </a:xfrm>
          <a:prstGeom prst="rect">
            <a:avLst/>
          </a:prstGeom>
        </p:spPr>
        <p:txBody>
          <a:bodyPr spcFirstLastPara="1" wrap="square" lIns="91425" tIns="91425" rIns="91425" bIns="91425" anchor="t" anchorCtr="0">
            <a:normAutofit/>
          </a:bodyPr>
          <a:lstStyle/>
          <a:p>
            <a:pPr marL="0" marR="0" lvl="0" indent="0" algn="l" rtl="0">
              <a:lnSpc>
                <a:spcPct val="100000"/>
              </a:lnSpc>
              <a:spcBef>
                <a:spcPts val="0"/>
              </a:spcBef>
              <a:spcAft>
                <a:spcPts val="0"/>
              </a:spcAft>
              <a:buNone/>
            </a:pPr>
            <a:r>
              <a:rPr lang="en" sz="1400" b="1">
                <a:solidFill>
                  <a:srgbClr val="000000"/>
                </a:solidFill>
                <a:latin typeface="Georgia"/>
                <a:ea typeface="Georgia"/>
                <a:cs typeface="Georgia"/>
                <a:sym typeface="Georgia"/>
              </a:rPr>
              <a:t>Over 3 millions: </a:t>
            </a:r>
            <a:endParaRPr sz="1400" b="1">
              <a:solidFill>
                <a:srgbClr val="000000"/>
              </a:solidFill>
              <a:latin typeface="Georgia"/>
              <a:ea typeface="Georgia"/>
              <a:cs typeface="Georgia"/>
              <a:sym typeface="Georgia"/>
            </a:endParaRPr>
          </a:p>
          <a:p>
            <a:pPr marL="457200" marR="0" lvl="0" indent="-317500" algn="l" rtl="0">
              <a:lnSpc>
                <a:spcPct val="100000"/>
              </a:lnSpc>
              <a:spcBef>
                <a:spcPts val="0"/>
              </a:spcBef>
              <a:spcAft>
                <a:spcPts val="0"/>
              </a:spcAft>
              <a:buClr>
                <a:srgbClr val="000000"/>
              </a:buClr>
              <a:buSzPts val="1400"/>
              <a:buFont typeface="Georgia"/>
              <a:buChar char="●"/>
            </a:pPr>
            <a:r>
              <a:rPr lang="en" sz="1400">
                <a:solidFill>
                  <a:srgbClr val="000000"/>
                </a:solidFill>
                <a:latin typeface="Georgia"/>
                <a:ea typeface="Georgia"/>
                <a:cs typeface="Georgia"/>
                <a:sym typeface="Georgia"/>
              </a:rPr>
              <a:t>Los Altos</a:t>
            </a:r>
            <a:endParaRPr sz="1400">
              <a:solidFill>
                <a:srgbClr val="000000"/>
              </a:solidFill>
              <a:latin typeface="Georgia"/>
              <a:ea typeface="Georgia"/>
              <a:cs typeface="Georgia"/>
              <a:sym typeface="Georgia"/>
            </a:endParaRPr>
          </a:p>
          <a:p>
            <a:pPr marL="457200" marR="0" lvl="0" indent="-317500" algn="l" rtl="0">
              <a:lnSpc>
                <a:spcPct val="100000"/>
              </a:lnSpc>
              <a:spcBef>
                <a:spcPts val="0"/>
              </a:spcBef>
              <a:spcAft>
                <a:spcPts val="0"/>
              </a:spcAft>
              <a:buClr>
                <a:srgbClr val="000000"/>
              </a:buClr>
              <a:buSzPts val="1400"/>
              <a:buFont typeface="Georgia"/>
              <a:buChar char="●"/>
            </a:pPr>
            <a:r>
              <a:rPr lang="en" sz="1400">
                <a:solidFill>
                  <a:srgbClr val="000000"/>
                </a:solidFill>
                <a:latin typeface="Georgia"/>
                <a:ea typeface="Georgia"/>
                <a:cs typeface="Georgia"/>
                <a:sym typeface="Georgia"/>
              </a:rPr>
              <a:t>Palo Alto</a:t>
            </a:r>
            <a:endParaRPr sz="1400">
              <a:solidFill>
                <a:srgbClr val="000000"/>
              </a:solidFill>
              <a:latin typeface="Georgia"/>
              <a:ea typeface="Georgia"/>
              <a:cs typeface="Georgia"/>
              <a:sym typeface="Georgia"/>
            </a:endParaRPr>
          </a:p>
          <a:p>
            <a:pPr marL="457200" marR="0" lvl="0" indent="-317500" algn="l" rtl="0">
              <a:lnSpc>
                <a:spcPct val="100000"/>
              </a:lnSpc>
              <a:spcBef>
                <a:spcPts val="0"/>
              </a:spcBef>
              <a:spcAft>
                <a:spcPts val="0"/>
              </a:spcAft>
              <a:buClr>
                <a:srgbClr val="000000"/>
              </a:buClr>
              <a:buSzPts val="1400"/>
              <a:buFont typeface="Georgia"/>
              <a:buChar char="●"/>
            </a:pPr>
            <a:r>
              <a:rPr lang="en" sz="1400">
                <a:solidFill>
                  <a:srgbClr val="000000"/>
                </a:solidFill>
                <a:latin typeface="Georgia"/>
                <a:ea typeface="Georgia"/>
                <a:cs typeface="Georgia"/>
                <a:sym typeface="Georgia"/>
              </a:rPr>
              <a:t>Cupertino</a:t>
            </a:r>
            <a:endParaRPr sz="1400">
              <a:solidFill>
                <a:srgbClr val="000000"/>
              </a:solidFill>
              <a:latin typeface="Georgia"/>
              <a:ea typeface="Georgia"/>
              <a:cs typeface="Georgia"/>
              <a:sym typeface="Georgia"/>
            </a:endParaRPr>
          </a:p>
          <a:p>
            <a:pPr marL="457200" marR="0" lvl="0" indent="-317500" algn="l" rtl="0">
              <a:lnSpc>
                <a:spcPct val="100000"/>
              </a:lnSpc>
              <a:spcBef>
                <a:spcPts val="0"/>
              </a:spcBef>
              <a:spcAft>
                <a:spcPts val="0"/>
              </a:spcAft>
              <a:buClr>
                <a:srgbClr val="000000"/>
              </a:buClr>
              <a:buSzPts val="1400"/>
              <a:buFont typeface="Georgia"/>
              <a:buChar char="●"/>
            </a:pPr>
            <a:r>
              <a:rPr lang="en" sz="1400">
                <a:solidFill>
                  <a:srgbClr val="000000"/>
                </a:solidFill>
                <a:latin typeface="Georgia"/>
                <a:ea typeface="Georgia"/>
                <a:cs typeface="Georgia"/>
                <a:sym typeface="Georgia"/>
              </a:rPr>
              <a:t>Burlingame</a:t>
            </a:r>
            <a:endParaRPr sz="1400">
              <a:solidFill>
                <a:srgbClr val="000000"/>
              </a:solidFill>
              <a:latin typeface="Georgia"/>
              <a:ea typeface="Georgia"/>
              <a:cs typeface="Georgia"/>
              <a:sym typeface="Georgia"/>
            </a:endParaRPr>
          </a:p>
        </p:txBody>
      </p:sp>
      <p:sp>
        <p:nvSpPr>
          <p:cNvPr id="370" name="Google Shape;370;p44"/>
          <p:cNvSpPr txBox="1"/>
          <p:nvPr/>
        </p:nvSpPr>
        <p:spPr>
          <a:xfrm>
            <a:off x="1171675" y="1398975"/>
            <a:ext cx="28398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b="1">
                <a:latin typeface="Georgia"/>
                <a:ea typeface="Georgia"/>
                <a:cs typeface="Georgia"/>
                <a:sym typeface="Georgia"/>
              </a:rPr>
              <a:t>Less than 800,000: </a:t>
            </a:r>
            <a:endParaRPr b="1">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Hayward</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Richmond</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San Pablo</a:t>
            </a:r>
            <a:endParaRPr>
              <a:latin typeface="Georgia"/>
              <a:ea typeface="Georgia"/>
              <a:cs typeface="Georgia"/>
              <a:sym typeface="Georgia"/>
            </a:endParaRPr>
          </a:p>
        </p:txBody>
      </p:sp>
      <p:sp>
        <p:nvSpPr>
          <p:cNvPr id="371" name="Google Shape;371;p44"/>
          <p:cNvSpPr txBox="1"/>
          <p:nvPr/>
        </p:nvSpPr>
        <p:spPr>
          <a:xfrm>
            <a:off x="4825825" y="1349325"/>
            <a:ext cx="28797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eorgia"/>
                <a:ea typeface="Georgia"/>
                <a:cs typeface="Georgia"/>
                <a:sym typeface="Georgia"/>
              </a:rPr>
              <a:t>Around 1 million dollar</a:t>
            </a:r>
            <a:endParaRPr b="1">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Mountain View</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Daly City</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Pleasanton</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Walnut Creek</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Alameda</a:t>
            </a:r>
            <a:endParaRPr>
              <a:latin typeface="Georgia"/>
              <a:ea typeface="Georgia"/>
              <a:cs typeface="Georgia"/>
              <a:sym typeface="Georgia"/>
            </a:endParaRPr>
          </a:p>
        </p:txBody>
      </p:sp>
      <p:sp>
        <p:nvSpPr>
          <p:cNvPr id="372" name="Google Shape;372;p44"/>
          <p:cNvSpPr txBox="1"/>
          <p:nvPr/>
        </p:nvSpPr>
        <p:spPr>
          <a:xfrm>
            <a:off x="1226300" y="2911200"/>
            <a:ext cx="25518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eorgia"/>
                <a:ea typeface="Georgia"/>
                <a:cs typeface="Georgia"/>
                <a:sym typeface="Georgia"/>
              </a:rPr>
              <a:t>Around 2 millions:</a:t>
            </a:r>
            <a:endParaRPr b="1">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Redwood City</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Sausalito</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Santa Clara</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Half Moon Bay</a:t>
            </a:r>
            <a:endParaRPr>
              <a:latin typeface="Georgia"/>
              <a:ea typeface="Georgia"/>
              <a:cs typeface="Georgia"/>
              <a:sym typeface="Georgia"/>
            </a:endParaRPr>
          </a:p>
          <a:p>
            <a:pPr marL="457200" lvl="0" indent="-317500" algn="l" rtl="0">
              <a:spcBef>
                <a:spcPts val="0"/>
              </a:spcBef>
              <a:spcAft>
                <a:spcPts val="0"/>
              </a:spcAft>
              <a:buSzPts val="1400"/>
              <a:buFont typeface="Georgia"/>
              <a:buChar char="●"/>
            </a:pPr>
            <a:r>
              <a:rPr lang="en">
                <a:latin typeface="Georgia"/>
                <a:ea typeface="Georgia"/>
                <a:cs typeface="Georgia"/>
                <a:sym typeface="Georgia"/>
              </a:rPr>
              <a:t>Orinda</a:t>
            </a:r>
            <a:endParaRPr>
              <a:latin typeface="Georgia"/>
              <a:ea typeface="Georgia"/>
              <a:cs typeface="Georgia"/>
              <a:sym typeface="Georgia"/>
            </a:endParaRPr>
          </a:p>
        </p:txBody>
      </p:sp>
      <p:sp>
        <p:nvSpPr>
          <p:cNvPr id="373" name="Google Shape;373;p44"/>
          <p:cNvSpPr/>
          <p:nvPr/>
        </p:nvSpPr>
        <p:spPr>
          <a:xfrm>
            <a:off x="3217100" y="1952850"/>
            <a:ext cx="561000" cy="566100"/>
          </a:xfrm>
          <a:prstGeom prst="ellipse">
            <a:avLst/>
          </a:prstGeom>
          <a:solidFill>
            <a:srgbClr val="76A5A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dirty="0">
                <a:solidFill>
                  <a:srgbClr val="FFFFFF"/>
                </a:solidFill>
                <a:latin typeface="Calibri"/>
                <a:ea typeface="Calibri"/>
                <a:cs typeface="Calibri"/>
                <a:sym typeface="Calibri"/>
              </a:rPr>
              <a:t>$</a:t>
            </a:r>
            <a:endParaRPr sz="1800" b="0" i="0" u="none" strike="noStrike" cap="none" dirty="0">
              <a:solidFill>
                <a:srgbClr val="FFFFFF"/>
              </a:solidFill>
              <a:latin typeface="Calibri"/>
              <a:ea typeface="Calibri"/>
              <a:cs typeface="Calibri"/>
              <a:sym typeface="Calibri"/>
            </a:endParaRPr>
          </a:p>
        </p:txBody>
      </p:sp>
      <p:sp>
        <p:nvSpPr>
          <p:cNvPr id="374" name="Google Shape;374;p44"/>
          <p:cNvSpPr/>
          <p:nvPr/>
        </p:nvSpPr>
        <p:spPr>
          <a:xfrm>
            <a:off x="7164400" y="1538575"/>
            <a:ext cx="749400" cy="739200"/>
          </a:xfrm>
          <a:prstGeom prst="ellipse">
            <a:avLst/>
          </a:prstGeom>
          <a:solidFill>
            <a:srgbClr val="F6B26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a:solidFill>
                  <a:srgbClr val="FFFFFF"/>
                </a:solidFill>
                <a:latin typeface="Calibri"/>
                <a:ea typeface="Calibri"/>
                <a:cs typeface="Calibri"/>
                <a:sym typeface="Calibri"/>
              </a:rPr>
              <a:t>$$</a:t>
            </a:r>
            <a:endParaRPr sz="1800" b="0" i="0" u="none" strike="noStrike" cap="none">
              <a:solidFill>
                <a:srgbClr val="FFFFFF"/>
              </a:solidFill>
              <a:latin typeface="Calibri"/>
              <a:ea typeface="Calibri"/>
              <a:cs typeface="Calibri"/>
              <a:sym typeface="Calibri"/>
            </a:endParaRPr>
          </a:p>
        </p:txBody>
      </p:sp>
      <p:sp>
        <p:nvSpPr>
          <p:cNvPr id="375" name="Google Shape;375;p44"/>
          <p:cNvSpPr/>
          <p:nvPr/>
        </p:nvSpPr>
        <p:spPr>
          <a:xfrm>
            <a:off x="3152625" y="3280350"/>
            <a:ext cx="1077300" cy="1046700"/>
          </a:xfrm>
          <a:prstGeom prst="ellipse">
            <a:avLst/>
          </a:prstGeom>
          <a:solidFill>
            <a:srgbClr val="E0666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a:solidFill>
                  <a:srgbClr val="FFFFFF"/>
                </a:solidFill>
                <a:latin typeface="Calibri"/>
                <a:ea typeface="Calibri"/>
                <a:cs typeface="Calibri"/>
                <a:sym typeface="Calibri"/>
              </a:rPr>
              <a:t>$$$</a:t>
            </a:r>
            <a:endParaRPr sz="1800" b="0" i="0" u="none" strike="noStrike" cap="none">
              <a:solidFill>
                <a:srgbClr val="FFFFFF"/>
              </a:solidFill>
              <a:latin typeface="Calibri"/>
              <a:ea typeface="Calibri"/>
              <a:cs typeface="Calibri"/>
              <a:sym typeface="Calibri"/>
            </a:endParaRPr>
          </a:p>
        </p:txBody>
      </p:sp>
      <p:sp>
        <p:nvSpPr>
          <p:cNvPr id="376" name="Google Shape;376;p44"/>
          <p:cNvSpPr/>
          <p:nvPr/>
        </p:nvSpPr>
        <p:spPr>
          <a:xfrm>
            <a:off x="6911100" y="3058200"/>
            <a:ext cx="1340400" cy="1330500"/>
          </a:xfrm>
          <a:prstGeom prst="ellipse">
            <a:avLst/>
          </a:prstGeom>
          <a:solidFill>
            <a:srgbClr val="A64D7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dirty="0">
                <a:solidFill>
                  <a:srgbClr val="FFFFFF"/>
                </a:solidFill>
                <a:latin typeface="Calibri"/>
                <a:ea typeface="Calibri"/>
                <a:cs typeface="Calibri"/>
                <a:sym typeface="Calibri"/>
              </a:rPr>
              <a:t>$$$$</a:t>
            </a:r>
            <a:endParaRPr sz="1800" b="0" i="0" u="none" strike="noStrike" cap="none" dirty="0">
              <a:solidFill>
                <a:srgbClr val="FFFFFF"/>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0"/>
        <p:cNvGrpSpPr/>
        <p:nvPr/>
      </p:nvGrpSpPr>
      <p:grpSpPr>
        <a:xfrm>
          <a:off x="0" y="0"/>
          <a:ext cx="0" cy="0"/>
          <a:chOff x="0" y="0"/>
          <a:chExt cx="0" cy="0"/>
        </a:xfrm>
      </p:grpSpPr>
      <p:sp>
        <p:nvSpPr>
          <p:cNvPr id="382" name="Google Shape;382;p45"/>
          <p:cNvSpPr txBox="1">
            <a:spLocks noGrp="1"/>
          </p:cNvSpPr>
          <p:nvPr>
            <p:ph type="title"/>
          </p:nvPr>
        </p:nvSpPr>
        <p:spPr>
          <a:xfrm>
            <a:off x="1297500" y="393750"/>
            <a:ext cx="7038900" cy="409800"/>
          </a:xfrm>
          <a:prstGeom prst="rect">
            <a:avLst/>
          </a:prstGeom>
        </p:spPr>
        <p:txBody>
          <a:bodyPr spcFirstLastPara="1" wrap="square" lIns="91425" tIns="91425" rIns="91425" bIns="91425" anchor="t" anchorCtr="0">
            <a:noAutofit/>
          </a:bodyPr>
          <a:lstStyle/>
          <a:p>
            <a:pPr marL="0" lvl="0" indent="0" algn="ctr" rtl="0">
              <a:spcBef>
                <a:spcPts val="1000"/>
              </a:spcBef>
              <a:spcAft>
                <a:spcPts val="0"/>
              </a:spcAft>
              <a:buClr>
                <a:schemeClr val="dk1"/>
              </a:buClr>
              <a:buSzPts val="990"/>
              <a:buFont typeface="Arial"/>
              <a:buNone/>
            </a:pPr>
            <a:r>
              <a:rPr lang="en" sz="2315" dirty="0">
                <a:highlight>
                  <a:srgbClr val="FFFFFF"/>
                </a:highlight>
                <a:latin typeface="Impact"/>
                <a:ea typeface="Impact"/>
                <a:cs typeface="Impact"/>
                <a:sym typeface="Impact"/>
              </a:rPr>
              <a:t>Cities with oldest and newest properties</a:t>
            </a:r>
            <a:endParaRPr sz="3060" dirty="0"/>
          </a:p>
        </p:txBody>
      </p:sp>
      <p:sp>
        <p:nvSpPr>
          <p:cNvPr id="383" name="Google Shape;383;p45"/>
          <p:cNvSpPr txBox="1">
            <a:spLocks noGrp="1"/>
          </p:cNvSpPr>
          <p:nvPr>
            <p:ph type="body" idx="1"/>
          </p:nvPr>
        </p:nvSpPr>
        <p:spPr>
          <a:xfrm>
            <a:off x="5135575" y="3440725"/>
            <a:ext cx="3516900" cy="12318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605"/>
              <a:buNone/>
            </a:pPr>
            <a:r>
              <a:rPr lang="en" sz="1200" dirty="0">
                <a:solidFill>
                  <a:srgbClr val="000000"/>
                </a:solidFill>
              </a:rPr>
              <a:t> </a:t>
            </a:r>
            <a:r>
              <a:rPr lang="en" sz="1400" b="1" dirty="0">
                <a:solidFill>
                  <a:srgbClr val="000000"/>
                </a:solidFill>
                <a:latin typeface="Calibri"/>
                <a:ea typeface="Calibri"/>
                <a:cs typeface="Calibri"/>
                <a:sym typeface="Calibri"/>
              </a:rPr>
              <a:t>Analysis</a:t>
            </a:r>
            <a:r>
              <a:rPr lang="en" sz="1400" dirty="0">
                <a:solidFill>
                  <a:srgbClr val="31333F"/>
                </a:solidFill>
                <a:highlight>
                  <a:srgbClr val="FFFFFF"/>
                </a:highlight>
                <a:latin typeface="Calibri"/>
                <a:ea typeface="Calibri"/>
                <a:cs typeface="Calibri"/>
                <a:sym typeface="Calibri"/>
              </a:rPr>
              <a:t>💡</a:t>
            </a:r>
            <a:r>
              <a:rPr lang="en" sz="1400" dirty="0">
                <a:solidFill>
                  <a:srgbClr val="000000"/>
                </a:solidFill>
                <a:latin typeface="Calibri"/>
                <a:ea typeface="Calibri"/>
                <a:cs typeface="Calibri"/>
                <a:sym typeface="Calibri"/>
              </a:rPr>
              <a:t>: </a:t>
            </a:r>
            <a:endParaRPr sz="1400" dirty="0">
              <a:solidFill>
                <a:srgbClr val="000000"/>
              </a:solidFill>
              <a:latin typeface="Calibri"/>
              <a:ea typeface="Calibri"/>
              <a:cs typeface="Calibri"/>
              <a:sym typeface="Calibri"/>
            </a:endParaRPr>
          </a:p>
          <a:p>
            <a:pPr marL="457200" lvl="0" indent="-304800" algn="l" rtl="0">
              <a:lnSpc>
                <a:spcPct val="95000"/>
              </a:lnSpc>
              <a:spcBef>
                <a:spcPts val="120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Mountain View has the most number of old properties </a:t>
            </a:r>
            <a:endParaRPr sz="1200" dirty="0">
              <a:solidFill>
                <a:srgbClr val="000000"/>
              </a:solidFill>
              <a:latin typeface="Georgia"/>
              <a:ea typeface="Georgia"/>
              <a:cs typeface="Georgia"/>
              <a:sym typeface="Georgia"/>
            </a:endParaRPr>
          </a:p>
          <a:p>
            <a:pPr marL="457200" lvl="0" indent="-304800" algn="l" rtl="0">
              <a:lnSpc>
                <a:spcPct val="95000"/>
              </a:lnSpc>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Berkeley has the most number of new properties </a:t>
            </a:r>
            <a:endParaRPr sz="1200" dirty="0">
              <a:solidFill>
                <a:srgbClr val="000000"/>
              </a:solidFill>
              <a:latin typeface="Georgia"/>
              <a:ea typeface="Georgia"/>
              <a:cs typeface="Georgia"/>
              <a:sym typeface="Georgia"/>
            </a:endParaRPr>
          </a:p>
          <a:p>
            <a:pPr marL="0" lvl="0" indent="0" algn="l" rtl="0">
              <a:lnSpc>
                <a:spcPct val="95000"/>
              </a:lnSpc>
              <a:spcBef>
                <a:spcPts val="1200"/>
              </a:spcBef>
              <a:spcAft>
                <a:spcPts val="1200"/>
              </a:spcAft>
              <a:buSzPts val="605"/>
              <a:buNone/>
            </a:pPr>
            <a:endParaRPr sz="1200" dirty="0">
              <a:solidFill>
                <a:srgbClr val="000000"/>
              </a:solidFill>
            </a:endParaRPr>
          </a:p>
        </p:txBody>
      </p:sp>
      <p:sp>
        <p:nvSpPr>
          <p:cNvPr id="384" name="Google Shape;384;p45"/>
          <p:cNvSpPr txBox="1"/>
          <p:nvPr/>
        </p:nvSpPr>
        <p:spPr>
          <a:xfrm>
            <a:off x="1132050" y="3342375"/>
            <a:ext cx="3738900" cy="1891800"/>
          </a:xfrm>
          <a:prstGeom prst="rect">
            <a:avLst/>
          </a:prstGeom>
          <a:noFill/>
          <a:ln w="9525" cap="flat" cmpd="sng">
            <a:solidFill>
              <a:schemeClr val="lt1"/>
            </a:solidFill>
            <a:prstDash val="solid"/>
            <a:round/>
            <a:headEnd type="none" w="sm" len="sm"/>
            <a:tailEnd type="none" w="sm" len="sm"/>
          </a:ln>
          <a:effectLst>
            <a:outerShdw blurRad="57150" dist="19050" dir="5400000" algn="bl" rotWithShape="0">
              <a:schemeClr val="lt1">
                <a:alpha val="47000"/>
              </a:schemeClr>
            </a:outerShdw>
          </a:effectLst>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dirty="0">
                <a:latin typeface="Calibri"/>
                <a:ea typeface="Calibri"/>
                <a:cs typeface="Calibri"/>
                <a:sym typeface="Calibri"/>
              </a:rPr>
              <a:t>Work </a:t>
            </a:r>
            <a:r>
              <a:rPr lang="en" dirty="0">
                <a:solidFill>
                  <a:srgbClr val="31333F"/>
                </a:solidFill>
                <a:highlight>
                  <a:srgbClr val="FFFFFF"/>
                </a:highlight>
                <a:latin typeface="Calibri"/>
                <a:ea typeface="Calibri"/>
                <a:cs typeface="Calibri"/>
                <a:sym typeface="Calibri"/>
              </a:rPr>
              <a:t>🔨</a:t>
            </a:r>
            <a:r>
              <a:rPr lang="en" dirty="0">
                <a:latin typeface="Calibri"/>
                <a:ea typeface="Calibri"/>
                <a:cs typeface="Calibri"/>
                <a:sym typeface="Calibri"/>
              </a:rPr>
              <a:t>:</a:t>
            </a:r>
            <a:endParaRPr dirty="0">
              <a:latin typeface="Calibri"/>
              <a:ea typeface="Calibri"/>
              <a:cs typeface="Calibri"/>
              <a:sym typeface="Calibri"/>
            </a:endParaRPr>
          </a:p>
          <a:p>
            <a:pPr marL="457200" lvl="0" indent="-304800" algn="l" rtl="0">
              <a:lnSpc>
                <a:spcPct val="115000"/>
              </a:lnSpc>
              <a:spcBef>
                <a:spcPts val="0"/>
              </a:spcBef>
              <a:spcAft>
                <a:spcPts val="0"/>
              </a:spcAft>
              <a:buSzPts val="1200"/>
              <a:buFont typeface="Georgia"/>
              <a:buChar char="●"/>
            </a:pPr>
            <a:r>
              <a:rPr lang="en" sz="1200" dirty="0">
                <a:latin typeface="Georgia"/>
                <a:ea typeface="Georgia"/>
                <a:cs typeface="Georgia"/>
                <a:sym typeface="Georgia"/>
              </a:rPr>
              <a:t>'Calendar Year built' and city information was used</a:t>
            </a:r>
            <a:endParaRPr sz="1200" dirty="0">
              <a:latin typeface="Georgia"/>
              <a:ea typeface="Georgia"/>
              <a:cs typeface="Georgia"/>
              <a:sym typeface="Georgia"/>
            </a:endParaRPr>
          </a:p>
          <a:p>
            <a:pPr marL="457200" lvl="0" indent="-304800" algn="l" rtl="0">
              <a:lnSpc>
                <a:spcPct val="115000"/>
              </a:lnSpc>
              <a:spcBef>
                <a:spcPts val="0"/>
              </a:spcBef>
              <a:spcAft>
                <a:spcPts val="0"/>
              </a:spcAft>
              <a:buSzPts val="1200"/>
              <a:buFont typeface="Georgia"/>
              <a:buChar char="●"/>
            </a:pPr>
            <a:r>
              <a:rPr lang="en" sz="1200" dirty="0">
                <a:latin typeface="Georgia"/>
                <a:ea typeface="Georgia"/>
                <a:cs typeface="Georgia"/>
                <a:sym typeface="Georgia"/>
              </a:rPr>
              <a:t>Sorted the data frame based on 'Calendar Year built' in a descending order</a:t>
            </a:r>
            <a:endParaRPr sz="1200" dirty="0">
              <a:latin typeface="Georgia"/>
              <a:ea typeface="Georgia"/>
              <a:cs typeface="Georgia"/>
              <a:sym typeface="Georgia"/>
            </a:endParaRPr>
          </a:p>
          <a:p>
            <a:pPr marL="457200" lvl="0" indent="-304800" algn="l" rtl="0">
              <a:lnSpc>
                <a:spcPct val="115000"/>
              </a:lnSpc>
              <a:spcBef>
                <a:spcPts val="0"/>
              </a:spcBef>
              <a:spcAft>
                <a:spcPts val="0"/>
              </a:spcAft>
              <a:buSzPts val="1200"/>
              <a:buFont typeface="Georgia"/>
              <a:buChar char="●"/>
            </a:pPr>
            <a:r>
              <a:rPr lang="en" sz="1200" dirty="0">
                <a:latin typeface="Georgia"/>
                <a:ea typeface="Georgia"/>
                <a:cs typeface="Georgia"/>
                <a:sym typeface="Georgia"/>
              </a:rPr>
              <a:t>Considered top and bottom 500 rows; Grouped them on city separately.</a:t>
            </a:r>
            <a:endParaRPr sz="1200" dirty="0">
              <a:latin typeface="Georgia"/>
              <a:ea typeface="Georgia"/>
              <a:cs typeface="Georgia"/>
              <a:sym typeface="Georgia"/>
            </a:endParaRPr>
          </a:p>
          <a:p>
            <a:pPr marL="0" lvl="0" indent="0" algn="l" rtl="0">
              <a:spcBef>
                <a:spcPts val="0"/>
              </a:spcBef>
              <a:spcAft>
                <a:spcPts val="0"/>
              </a:spcAft>
              <a:buNone/>
            </a:pPr>
            <a:endParaRPr sz="1200" dirty="0">
              <a:latin typeface="Georgia"/>
              <a:ea typeface="Georgia"/>
              <a:cs typeface="Georgia"/>
              <a:sym typeface="Georgia"/>
            </a:endParaRPr>
          </a:p>
        </p:txBody>
      </p:sp>
      <p:pic>
        <p:nvPicPr>
          <p:cNvPr id="2" name="Picture 1">
            <a:extLst>
              <a:ext uri="{FF2B5EF4-FFF2-40B4-BE49-F238E27FC236}">
                <a16:creationId xmlns:a16="http://schemas.microsoft.com/office/drawing/2014/main" id="{D8712829-9868-56E5-83C0-CE613146524D}"/>
              </a:ext>
            </a:extLst>
          </p:cNvPr>
          <p:cNvPicPr>
            <a:picLocks noChangeAspect="1"/>
          </p:cNvPicPr>
          <p:nvPr/>
        </p:nvPicPr>
        <p:blipFill>
          <a:blip r:embed="rId3"/>
          <a:stretch>
            <a:fillRect/>
          </a:stretch>
        </p:blipFill>
        <p:spPr>
          <a:xfrm>
            <a:off x="999066" y="1109618"/>
            <a:ext cx="4008637" cy="2073850"/>
          </a:xfrm>
          <a:prstGeom prst="rect">
            <a:avLst/>
          </a:prstGeom>
        </p:spPr>
      </p:pic>
      <p:pic>
        <p:nvPicPr>
          <p:cNvPr id="3" name="Picture 2">
            <a:extLst>
              <a:ext uri="{FF2B5EF4-FFF2-40B4-BE49-F238E27FC236}">
                <a16:creationId xmlns:a16="http://schemas.microsoft.com/office/drawing/2014/main" id="{80F464EB-8F2F-A095-7BB6-AF89C2D0FE56}"/>
              </a:ext>
            </a:extLst>
          </p:cNvPr>
          <p:cNvPicPr>
            <a:picLocks noChangeAspect="1"/>
          </p:cNvPicPr>
          <p:nvPr/>
        </p:nvPicPr>
        <p:blipFill>
          <a:blip r:embed="rId4"/>
          <a:stretch>
            <a:fillRect/>
          </a:stretch>
        </p:blipFill>
        <p:spPr>
          <a:xfrm>
            <a:off x="4870950" y="1109618"/>
            <a:ext cx="3729454" cy="196410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8"/>
        <p:cNvGrpSpPr/>
        <p:nvPr/>
      </p:nvGrpSpPr>
      <p:grpSpPr>
        <a:xfrm>
          <a:off x="0" y="0"/>
          <a:ext cx="0" cy="0"/>
          <a:chOff x="0" y="0"/>
          <a:chExt cx="0" cy="0"/>
        </a:xfrm>
      </p:grpSpPr>
      <p:pic>
        <p:nvPicPr>
          <p:cNvPr id="389" name="Google Shape;389;p46"/>
          <p:cNvPicPr preferRelativeResize="0"/>
          <p:nvPr/>
        </p:nvPicPr>
        <p:blipFill>
          <a:blip r:embed="rId3">
            <a:alphaModFix/>
          </a:blip>
          <a:stretch>
            <a:fillRect/>
          </a:stretch>
        </p:blipFill>
        <p:spPr>
          <a:xfrm>
            <a:off x="162150" y="1163050"/>
            <a:ext cx="5592100" cy="3355250"/>
          </a:xfrm>
          <a:prstGeom prst="rect">
            <a:avLst/>
          </a:prstGeom>
          <a:noFill/>
          <a:ln>
            <a:noFill/>
          </a:ln>
        </p:spPr>
      </p:pic>
      <p:sp>
        <p:nvSpPr>
          <p:cNvPr id="390" name="Google Shape;390;p46"/>
          <p:cNvSpPr txBox="1">
            <a:spLocks noGrp="1"/>
          </p:cNvSpPr>
          <p:nvPr>
            <p:ph type="title"/>
          </p:nvPr>
        </p:nvSpPr>
        <p:spPr>
          <a:xfrm>
            <a:off x="1006000" y="205675"/>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88" dirty="0">
                <a:latin typeface="Impact"/>
                <a:ea typeface="Impact"/>
                <a:cs typeface="Impact"/>
                <a:sym typeface="Impact"/>
              </a:rPr>
              <a:t>Appreciation rate with respect to city</a:t>
            </a:r>
            <a:endParaRPr sz="2488" dirty="0">
              <a:latin typeface="Impact"/>
              <a:ea typeface="Impact"/>
              <a:cs typeface="Impact"/>
              <a:sym typeface="Impact"/>
            </a:endParaRPr>
          </a:p>
          <a:p>
            <a:pPr marL="0" lvl="0" indent="0" algn="l" rtl="0">
              <a:spcBef>
                <a:spcPts val="0"/>
              </a:spcBef>
              <a:spcAft>
                <a:spcPts val="0"/>
              </a:spcAft>
              <a:buNone/>
            </a:pPr>
            <a:endParaRPr dirty="0"/>
          </a:p>
        </p:txBody>
      </p:sp>
      <p:sp>
        <p:nvSpPr>
          <p:cNvPr id="391" name="Google Shape;391;p46"/>
          <p:cNvSpPr txBox="1">
            <a:spLocks noGrp="1"/>
          </p:cNvSpPr>
          <p:nvPr>
            <p:ph type="body" idx="1"/>
          </p:nvPr>
        </p:nvSpPr>
        <p:spPr>
          <a:xfrm>
            <a:off x="5510900" y="1066600"/>
            <a:ext cx="3633000" cy="18254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Clr>
                <a:schemeClr val="dk1"/>
              </a:buClr>
              <a:buSzPts val="275"/>
              <a:buFont typeface="Arial"/>
              <a:buNone/>
            </a:pPr>
            <a:r>
              <a:rPr lang="en" sz="5600" b="1" dirty="0">
                <a:solidFill>
                  <a:srgbClr val="000000"/>
                </a:solidFill>
                <a:latin typeface="Calibri"/>
                <a:ea typeface="Calibri"/>
                <a:cs typeface="Calibri"/>
                <a:sym typeface="Calibri"/>
              </a:rPr>
              <a:t>Work </a:t>
            </a:r>
            <a:r>
              <a:rPr lang="en" sz="5600" dirty="0">
                <a:solidFill>
                  <a:srgbClr val="31333F"/>
                </a:solidFill>
                <a:highlight>
                  <a:srgbClr val="FFFFFF"/>
                </a:highlight>
                <a:latin typeface="Calibri"/>
                <a:ea typeface="Calibri"/>
                <a:cs typeface="Calibri"/>
                <a:sym typeface="Calibri"/>
              </a:rPr>
              <a:t>🔨</a:t>
            </a:r>
            <a:r>
              <a:rPr lang="en" sz="5600" u="sng" dirty="0">
                <a:solidFill>
                  <a:srgbClr val="000000"/>
                </a:solidFill>
                <a:latin typeface="Calibri"/>
                <a:ea typeface="Calibri"/>
                <a:cs typeface="Calibri"/>
                <a:sym typeface="Calibri"/>
              </a:rPr>
              <a:t>:</a:t>
            </a:r>
            <a:endParaRPr sz="5600" u="sng" dirty="0">
              <a:solidFill>
                <a:srgbClr val="000000"/>
              </a:solidFill>
              <a:latin typeface="Calibri"/>
              <a:ea typeface="Calibri"/>
              <a:cs typeface="Calibri"/>
              <a:sym typeface="Calibri"/>
            </a:endParaRPr>
          </a:p>
          <a:p>
            <a:pPr marL="0" lvl="0" indent="0" algn="l" rtl="0">
              <a:spcBef>
                <a:spcPts val="0"/>
              </a:spcBef>
              <a:spcAft>
                <a:spcPts val="0"/>
              </a:spcAft>
              <a:buNone/>
            </a:pPr>
            <a:endParaRPr sz="3600" dirty="0">
              <a:solidFill>
                <a:srgbClr val="000000"/>
              </a:solidFill>
              <a:latin typeface="Arial"/>
              <a:ea typeface="Arial"/>
              <a:cs typeface="Arial"/>
              <a:sym typeface="Arial"/>
            </a:endParaRPr>
          </a:p>
          <a:p>
            <a:pPr marL="457200" lvl="0" indent="-304800" algn="l" rtl="0">
              <a:spcBef>
                <a:spcPts val="0"/>
              </a:spcBef>
              <a:spcAft>
                <a:spcPts val="0"/>
              </a:spcAft>
              <a:buClr>
                <a:srgbClr val="000000"/>
              </a:buClr>
              <a:buSzPct val="100000"/>
              <a:buFont typeface="Georgia"/>
              <a:buChar char="●"/>
            </a:pPr>
            <a:r>
              <a:rPr lang="en" sz="4800" dirty="0">
                <a:solidFill>
                  <a:srgbClr val="000000"/>
                </a:solidFill>
                <a:latin typeface="Georgia"/>
                <a:ea typeface="Georgia"/>
                <a:cs typeface="Georgia"/>
                <a:sym typeface="Georgia"/>
              </a:rPr>
              <a:t>First and last events happened on all properties were identified</a:t>
            </a:r>
            <a:endParaRPr sz="48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ct val="100000"/>
              <a:buFont typeface="Georgia"/>
              <a:buChar char="●"/>
            </a:pPr>
            <a:r>
              <a:rPr lang="en" sz="4800" dirty="0">
                <a:solidFill>
                  <a:srgbClr val="000000"/>
                </a:solidFill>
                <a:latin typeface="Georgia"/>
                <a:ea typeface="Georgia"/>
                <a:cs typeface="Georgia"/>
                <a:sym typeface="Georgia"/>
              </a:rPr>
              <a:t>Time gap(in years) and price change between these two events was calculated</a:t>
            </a:r>
            <a:endParaRPr sz="48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ct val="100000"/>
              <a:buFont typeface="Georgia"/>
              <a:buChar char="●"/>
            </a:pPr>
            <a:r>
              <a:rPr lang="en" sz="4800" dirty="0">
                <a:solidFill>
                  <a:srgbClr val="000000"/>
                </a:solidFill>
                <a:latin typeface="Georgia"/>
                <a:ea typeface="Georgia"/>
                <a:cs typeface="Georgia"/>
                <a:sym typeface="Georgia"/>
              </a:rPr>
              <a:t>Price change rate per year was calculated</a:t>
            </a:r>
            <a:endParaRPr sz="48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ct val="100000"/>
              <a:buFont typeface="Georgia"/>
              <a:buChar char="●"/>
            </a:pPr>
            <a:r>
              <a:rPr lang="en" sz="4800" dirty="0">
                <a:solidFill>
                  <a:srgbClr val="000000"/>
                </a:solidFill>
                <a:latin typeface="Georgia"/>
                <a:ea typeface="Georgia"/>
                <a:cs typeface="Georgia"/>
                <a:sym typeface="Georgia"/>
              </a:rPr>
              <a:t>Grouped the results by city and calculated the mean</a:t>
            </a:r>
            <a:endParaRPr sz="48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ct val="100000"/>
              <a:buFont typeface="Georgia"/>
              <a:buChar char="●"/>
            </a:pPr>
            <a:r>
              <a:rPr lang="en" sz="4800" dirty="0">
                <a:solidFill>
                  <a:srgbClr val="000000"/>
                </a:solidFill>
                <a:latin typeface="Georgia"/>
                <a:ea typeface="Georgia"/>
                <a:cs typeface="Georgia"/>
                <a:sym typeface="Georgia"/>
              </a:rPr>
              <a:t>Top 10 cities were considered</a:t>
            </a:r>
            <a:endParaRPr sz="4800" dirty="0">
              <a:solidFill>
                <a:srgbClr val="000000"/>
              </a:solidFill>
              <a:latin typeface="Georgia"/>
              <a:ea typeface="Georgia"/>
              <a:cs typeface="Georgia"/>
              <a:sym typeface="Georgia"/>
            </a:endParaRPr>
          </a:p>
          <a:p>
            <a:pPr marL="0" lvl="0" indent="0" algn="l" rtl="0">
              <a:spcBef>
                <a:spcPts val="0"/>
              </a:spcBef>
              <a:spcAft>
                <a:spcPts val="1200"/>
              </a:spcAft>
              <a:buNone/>
            </a:pPr>
            <a:endParaRPr dirty="0">
              <a:solidFill>
                <a:srgbClr val="000000"/>
              </a:solidFill>
            </a:endParaRPr>
          </a:p>
        </p:txBody>
      </p:sp>
      <p:sp>
        <p:nvSpPr>
          <p:cNvPr id="392" name="Google Shape;392;p46"/>
          <p:cNvSpPr txBox="1"/>
          <p:nvPr/>
        </p:nvSpPr>
        <p:spPr>
          <a:xfrm>
            <a:off x="5510900" y="2944125"/>
            <a:ext cx="3168900" cy="1626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latin typeface="Calibri"/>
                <a:ea typeface="Calibri"/>
                <a:cs typeface="Calibri"/>
                <a:sym typeface="Calibri"/>
              </a:rPr>
              <a:t>Analysis</a:t>
            </a:r>
            <a:r>
              <a:rPr lang="en">
                <a:solidFill>
                  <a:srgbClr val="31333F"/>
                </a:solidFill>
                <a:highlight>
                  <a:srgbClr val="FFFFFF"/>
                </a:highlight>
                <a:latin typeface="Calibri"/>
                <a:ea typeface="Calibri"/>
                <a:cs typeface="Calibri"/>
                <a:sym typeface="Calibri"/>
              </a:rPr>
              <a:t>💡</a:t>
            </a:r>
            <a:r>
              <a:rPr lang="en" u="sng">
                <a:latin typeface="Calibri"/>
                <a:ea typeface="Calibri"/>
                <a:cs typeface="Calibri"/>
                <a:sym typeface="Calibri"/>
              </a:rPr>
              <a:t>:</a:t>
            </a:r>
            <a:endParaRPr u="sng">
              <a:latin typeface="Calibri"/>
              <a:ea typeface="Calibri"/>
              <a:cs typeface="Calibri"/>
              <a:sym typeface="Calibri"/>
            </a:endParaRPr>
          </a:p>
          <a:p>
            <a:pPr marL="0" lvl="0" indent="0" algn="l" rtl="0">
              <a:lnSpc>
                <a:spcPct val="115000"/>
              </a:lnSpc>
              <a:spcBef>
                <a:spcPts val="0"/>
              </a:spcBef>
              <a:spcAft>
                <a:spcPts val="0"/>
              </a:spcAft>
              <a:buNone/>
            </a:pPr>
            <a:endParaRPr sz="900"/>
          </a:p>
          <a:p>
            <a:pPr marL="457200" lvl="0" indent="-304800" algn="l" rtl="0">
              <a:lnSpc>
                <a:spcPct val="115000"/>
              </a:lnSpc>
              <a:spcBef>
                <a:spcPts val="0"/>
              </a:spcBef>
              <a:spcAft>
                <a:spcPts val="0"/>
              </a:spcAft>
              <a:buClr>
                <a:srgbClr val="000000"/>
              </a:buClr>
              <a:buSzPts val="1200"/>
              <a:buFont typeface="Georgia"/>
              <a:buChar char="●"/>
            </a:pPr>
            <a:r>
              <a:rPr lang="en" sz="1200">
                <a:latin typeface="Georgia"/>
                <a:ea typeface="Georgia"/>
                <a:cs typeface="Georgia"/>
                <a:sym typeface="Georgia"/>
              </a:rPr>
              <a:t>Danville has the highest appreciation rate of 35% per year</a:t>
            </a:r>
            <a:endParaRPr sz="1200">
              <a:latin typeface="Georgia"/>
              <a:ea typeface="Georgia"/>
              <a:cs typeface="Georgia"/>
              <a:sym typeface="Georgia"/>
            </a:endParaRPr>
          </a:p>
          <a:p>
            <a:pPr marL="457200" lvl="0" indent="-304800" algn="l" rtl="0">
              <a:lnSpc>
                <a:spcPct val="115000"/>
              </a:lnSpc>
              <a:spcBef>
                <a:spcPts val="0"/>
              </a:spcBef>
              <a:spcAft>
                <a:spcPts val="0"/>
              </a:spcAft>
              <a:buClr>
                <a:srgbClr val="000000"/>
              </a:buClr>
              <a:buSzPts val="1200"/>
              <a:buFont typeface="Georgia"/>
              <a:buChar char="●"/>
            </a:pPr>
            <a:r>
              <a:rPr lang="en" sz="1200">
                <a:latin typeface="Georgia"/>
                <a:ea typeface="Georgia"/>
                <a:cs typeface="Georgia"/>
                <a:sym typeface="Georgia"/>
              </a:rPr>
              <a:t>Palo Alto has the lowest appreciation rate of almost 20% per year (among top 10 cities)</a:t>
            </a:r>
            <a:endParaRPr sz="1200" u="sng">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5"/>
        <p:cNvGrpSpPr/>
        <p:nvPr/>
      </p:nvGrpSpPr>
      <p:grpSpPr>
        <a:xfrm>
          <a:off x="0" y="0"/>
          <a:ext cx="0" cy="0"/>
          <a:chOff x="0" y="0"/>
          <a:chExt cx="0" cy="0"/>
        </a:xfrm>
      </p:grpSpPr>
      <p:pic>
        <p:nvPicPr>
          <p:cNvPr id="166" name="Google Shape;166;p29"/>
          <p:cNvPicPr preferRelativeResize="0"/>
          <p:nvPr/>
        </p:nvPicPr>
        <p:blipFill>
          <a:blip r:embed="rId3">
            <a:alphaModFix/>
          </a:blip>
          <a:stretch>
            <a:fillRect/>
          </a:stretch>
        </p:blipFill>
        <p:spPr>
          <a:xfrm>
            <a:off x="745037" y="856773"/>
            <a:ext cx="7823125" cy="4030650"/>
          </a:xfrm>
          <a:prstGeom prst="rect">
            <a:avLst/>
          </a:prstGeom>
          <a:noFill/>
          <a:ln>
            <a:noFill/>
          </a:ln>
        </p:spPr>
      </p:pic>
      <p:sp>
        <p:nvSpPr>
          <p:cNvPr id="167" name="Google Shape;167;p29"/>
          <p:cNvSpPr txBox="1"/>
          <p:nvPr/>
        </p:nvSpPr>
        <p:spPr>
          <a:xfrm>
            <a:off x="1927643" y="3675994"/>
            <a:ext cx="287400" cy="484800"/>
          </a:xfrm>
          <a:prstGeom prst="rect">
            <a:avLst/>
          </a:prstGeom>
          <a:noFill/>
          <a:ln>
            <a:noFill/>
          </a:ln>
          <a:effectLst>
            <a:outerShdw blurRad="63500" sx="105000" sy="105000" algn="ctr" rotWithShape="0">
              <a:srgbClr val="000000">
                <a:alpha val="40000"/>
              </a:srgbClr>
            </a:outerShdw>
          </a:effectLst>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68" name="Google Shape;168;p29"/>
          <p:cNvSpPr txBox="1"/>
          <p:nvPr/>
        </p:nvSpPr>
        <p:spPr>
          <a:xfrm>
            <a:off x="2781600" y="345450"/>
            <a:ext cx="37500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200" b="1" dirty="0">
                <a:solidFill>
                  <a:schemeClr val="accent1"/>
                </a:solidFill>
                <a:latin typeface="Impact"/>
                <a:ea typeface="Impact"/>
                <a:cs typeface="Impact"/>
                <a:sym typeface="Impact"/>
              </a:rPr>
              <a:t>Agenda</a:t>
            </a:r>
            <a:endParaRPr sz="4200" b="1" dirty="0">
              <a:solidFill>
                <a:schemeClr val="accent1"/>
              </a:solidFill>
              <a:latin typeface="Impact"/>
              <a:ea typeface="Impact"/>
              <a:cs typeface="Impact"/>
              <a:sym typeface="Impac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6"/>
        <p:cNvGrpSpPr/>
        <p:nvPr/>
      </p:nvGrpSpPr>
      <p:grpSpPr>
        <a:xfrm>
          <a:off x="0" y="0"/>
          <a:ext cx="0" cy="0"/>
          <a:chOff x="0" y="0"/>
          <a:chExt cx="0" cy="0"/>
        </a:xfrm>
      </p:grpSpPr>
      <p:sp>
        <p:nvSpPr>
          <p:cNvPr id="397" name="Google Shape;397;p47"/>
          <p:cNvSpPr txBox="1">
            <a:spLocks noGrp="1"/>
          </p:cNvSpPr>
          <p:nvPr>
            <p:ph type="title"/>
          </p:nvPr>
        </p:nvSpPr>
        <p:spPr>
          <a:xfrm>
            <a:off x="1297500" y="393750"/>
            <a:ext cx="7038900" cy="41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388">
                <a:latin typeface="Impact"/>
                <a:ea typeface="Impact"/>
                <a:cs typeface="Impact"/>
                <a:sym typeface="Impact"/>
              </a:rPr>
              <a:t>Appreciation rate with respect to home type</a:t>
            </a:r>
            <a:endParaRPr sz="3300">
              <a:latin typeface="Impact"/>
              <a:ea typeface="Impact"/>
              <a:cs typeface="Impact"/>
              <a:sym typeface="Impact"/>
            </a:endParaRPr>
          </a:p>
        </p:txBody>
      </p:sp>
      <p:sp>
        <p:nvSpPr>
          <p:cNvPr id="398" name="Google Shape;398;p47"/>
          <p:cNvSpPr txBox="1">
            <a:spLocks noGrp="1"/>
          </p:cNvSpPr>
          <p:nvPr>
            <p:ph type="body" idx="1"/>
          </p:nvPr>
        </p:nvSpPr>
        <p:spPr>
          <a:xfrm>
            <a:off x="4572000" y="1147925"/>
            <a:ext cx="3766500" cy="18279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5600" b="1">
                <a:solidFill>
                  <a:srgbClr val="000000"/>
                </a:solidFill>
                <a:latin typeface="Calibri"/>
                <a:ea typeface="Calibri"/>
                <a:cs typeface="Calibri"/>
                <a:sym typeface="Calibri"/>
              </a:rPr>
              <a:t>Work </a:t>
            </a:r>
            <a:r>
              <a:rPr lang="en" sz="5600">
                <a:solidFill>
                  <a:srgbClr val="000000"/>
                </a:solidFill>
                <a:highlight>
                  <a:srgbClr val="FFFFFF"/>
                </a:highlight>
                <a:latin typeface="Calibri"/>
                <a:ea typeface="Calibri"/>
                <a:cs typeface="Calibri"/>
                <a:sym typeface="Calibri"/>
              </a:rPr>
              <a:t>🔨</a:t>
            </a:r>
            <a:r>
              <a:rPr lang="en" sz="5600" u="sng">
                <a:solidFill>
                  <a:srgbClr val="000000"/>
                </a:solidFill>
                <a:latin typeface="Calibri"/>
                <a:ea typeface="Calibri"/>
                <a:cs typeface="Calibri"/>
                <a:sym typeface="Calibri"/>
              </a:rPr>
              <a:t>:</a:t>
            </a:r>
            <a:endParaRPr sz="5600" u="sng">
              <a:solidFill>
                <a:srgbClr val="000000"/>
              </a:solidFill>
              <a:latin typeface="Calibri"/>
              <a:ea typeface="Calibri"/>
              <a:cs typeface="Calibri"/>
              <a:sym typeface="Calibri"/>
            </a:endParaRPr>
          </a:p>
          <a:p>
            <a:pPr marL="0" lvl="0" indent="0" algn="l" rtl="0">
              <a:spcBef>
                <a:spcPts val="0"/>
              </a:spcBef>
              <a:spcAft>
                <a:spcPts val="0"/>
              </a:spcAft>
              <a:buNone/>
            </a:pPr>
            <a:endParaRPr sz="480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ct val="100000"/>
              <a:buFont typeface="Georgia"/>
              <a:buChar char="●"/>
            </a:pPr>
            <a:r>
              <a:rPr lang="en" sz="4800">
                <a:solidFill>
                  <a:srgbClr val="000000"/>
                </a:solidFill>
                <a:latin typeface="Georgia"/>
                <a:ea typeface="Georgia"/>
                <a:cs typeface="Georgia"/>
                <a:sym typeface="Georgia"/>
              </a:rPr>
              <a:t>First and last events happened on all properties were identified</a:t>
            </a:r>
            <a:endParaRPr sz="480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ct val="100000"/>
              <a:buFont typeface="Georgia"/>
              <a:buChar char="●"/>
            </a:pPr>
            <a:r>
              <a:rPr lang="en" sz="4800">
                <a:solidFill>
                  <a:srgbClr val="000000"/>
                </a:solidFill>
                <a:latin typeface="Georgia"/>
                <a:ea typeface="Georgia"/>
                <a:cs typeface="Georgia"/>
                <a:sym typeface="Georgia"/>
              </a:rPr>
              <a:t>Time gap(in years) and price change between these two events was calculated</a:t>
            </a:r>
            <a:endParaRPr sz="480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ct val="100000"/>
              <a:buFont typeface="Georgia"/>
              <a:buChar char="●"/>
            </a:pPr>
            <a:r>
              <a:rPr lang="en" sz="4800">
                <a:solidFill>
                  <a:srgbClr val="000000"/>
                </a:solidFill>
                <a:latin typeface="Georgia"/>
                <a:ea typeface="Georgia"/>
                <a:cs typeface="Georgia"/>
                <a:sym typeface="Georgia"/>
              </a:rPr>
              <a:t>Price change rate per year was calculated</a:t>
            </a:r>
            <a:endParaRPr sz="480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ct val="100000"/>
              <a:buFont typeface="Georgia"/>
              <a:buChar char="●"/>
            </a:pPr>
            <a:r>
              <a:rPr lang="en" sz="4800">
                <a:solidFill>
                  <a:srgbClr val="000000"/>
                </a:solidFill>
                <a:latin typeface="Georgia"/>
                <a:ea typeface="Georgia"/>
                <a:cs typeface="Georgia"/>
                <a:sym typeface="Georgia"/>
              </a:rPr>
              <a:t>Grouped the results by home type and calculated the mean</a:t>
            </a:r>
            <a:endParaRPr sz="4800">
              <a:solidFill>
                <a:srgbClr val="000000"/>
              </a:solidFill>
              <a:latin typeface="Georgia"/>
              <a:ea typeface="Georgia"/>
              <a:cs typeface="Georgia"/>
              <a:sym typeface="Georgia"/>
            </a:endParaRPr>
          </a:p>
          <a:p>
            <a:pPr marL="457200" lvl="0" indent="0" algn="l" rtl="0">
              <a:spcBef>
                <a:spcPts val="0"/>
              </a:spcBef>
              <a:spcAft>
                <a:spcPts val="0"/>
              </a:spcAft>
              <a:buNone/>
            </a:pPr>
            <a:endParaRPr sz="4000">
              <a:solidFill>
                <a:srgbClr val="000000"/>
              </a:solidFill>
              <a:latin typeface="Arial"/>
              <a:ea typeface="Arial"/>
              <a:cs typeface="Arial"/>
              <a:sym typeface="Arial"/>
            </a:endParaRPr>
          </a:p>
          <a:p>
            <a:pPr marL="0" lvl="0" indent="0" algn="l" rtl="0">
              <a:spcBef>
                <a:spcPts val="0"/>
              </a:spcBef>
              <a:spcAft>
                <a:spcPts val="1200"/>
              </a:spcAft>
              <a:buNone/>
            </a:pPr>
            <a:endParaRPr>
              <a:solidFill>
                <a:srgbClr val="000000"/>
              </a:solidFill>
            </a:endParaRPr>
          </a:p>
        </p:txBody>
      </p:sp>
      <p:sp>
        <p:nvSpPr>
          <p:cNvPr id="399" name="Google Shape;399;p47"/>
          <p:cNvSpPr txBox="1">
            <a:spLocks noGrp="1"/>
          </p:cNvSpPr>
          <p:nvPr>
            <p:ph type="body" idx="4294967295"/>
          </p:nvPr>
        </p:nvSpPr>
        <p:spPr>
          <a:xfrm>
            <a:off x="4572000" y="3162389"/>
            <a:ext cx="3552825" cy="100965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5600" b="1" dirty="0">
                <a:solidFill>
                  <a:srgbClr val="000000"/>
                </a:solidFill>
                <a:latin typeface="Calibri"/>
                <a:ea typeface="Calibri"/>
                <a:cs typeface="Calibri"/>
                <a:sym typeface="Calibri"/>
              </a:rPr>
              <a:t>Analysis</a:t>
            </a:r>
            <a:r>
              <a:rPr lang="en" sz="5600" dirty="0">
                <a:solidFill>
                  <a:srgbClr val="31333F"/>
                </a:solidFill>
                <a:highlight>
                  <a:srgbClr val="FFFFFF"/>
                </a:highlight>
                <a:latin typeface="Calibri"/>
                <a:ea typeface="Calibri"/>
                <a:cs typeface="Calibri"/>
                <a:sym typeface="Calibri"/>
              </a:rPr>
              <a:t>💡</a:t>
            </a:r>
            <a:r>
              <a:rPr lang="en" sz="5600" dirty="0">
                <a:solidFill>
                  <a:srgbClr val="000000"/>
                </a:solidFill>
                <a:latin typeface="Calibri"/>
                <a:ea typeface="Calibri"/>
                <a:cs typeface="Calibri"/>
                <a:sym typeface="Calibri"/>
              </a:rPr>
              <a:t>:</a:t>
            </a:r>
            <a:endParaRPr sz="5600" dirty="0">
              <a:solidFill>
                <a:srgbClr val="000000"/>
              </a:solidFill>
              <a:latin typeface="Calibri"/>
              <a:ea typeface="Calibri"/>
              <a:cs typeface="Calibri"/>
              <a:sym typeface="Calibri"/>
            </a:endParaRPr>
          </a:p>
          <a:p>
            <a:pPr marL="0" lvl="0" indent="0" algn="l" rtl="0">
              <a:spcBef>
                <a:spcPts val="0"/>
              </a:spcBef>
              <a:spcAft>
                <a:spcPts val="0"/>
              </a:spcAft>
              <a:buNone/>
            </a:pPr>
            <a:endParaRPr sz="1000" dirty="0">
              <a:solidFill>
                <a:srgbClr val="000000"/>
              </a:solidFill>
              <a:latin typeface="Arial"/>
              <a:ea typeface="Arial"/>
              <a:cs typeface="Arial"/>
              <a:sym typeface="Arial"/>
            </a:endParaRPr>
          </a:p>
          <a:p>
            <a:pPr marL="457200" lvl="0" indent="-304800" algn="l" rtl="0">
              <a:spcBef>
                <a:spcPts val="0"/>
              </a:spcBef>
              <a:spcAft>
                <a:spcPts val="0"/>
              </a:spcAft>
              <a:buClr>
                <a:srgbClr val="000000"/>
              </a:buClr>
              <a:buSzPct val="100000"/>
              <a:buFont typeface="Georgia"/>
              <a:buChar char="●"/>
            </a:pPr>
            <a:r>
              <a:rPr lang="en" sz="4800" dirty="0">
                <a:solidFill>
                  <a:srgbClr val="000000"/>
                </a:solidFill>
                <a:latin typeface="Georgia"/>
                <a:ea typeface="Georgia"/>
                <a:cs typeface="Georgia"/>
                <a:sym typeface="Georgia"/>
              </a:rPr>
              <a:t>Prices of 'Multi family' type homes are increasing the most, which is 22% per year</a:t>
            </a:r>
            <a:endParaRPr sz="48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ct val="100000"/>
              <a:buFont typeface="Georgia"/>
              <a:buChar char="●"/>
            </a:pPr>
            <a:r>
              <a:rPr lang="en" sz="4800" dirty="0">
                <a:solidFill>
                  <a:srgbClr val="000000"/>
                </a:solidFill>
                <a:latin typeface="Georgia"/>
                <a:ea typeface="Georgia"/>
                <a:cs typeface="Georgia"/>
                <a:sym typeface="Georgia"/>
              </a:rPr>
              <a:t>'Single family' and 'Town houses' are next in line</a:t>
            </a:r>
            <a:endParaRPr sz="4800" dirty="0">
              <a:solidFill>
                <a:srgbClr val="000000"/>
              </a:solidFill>
              <a:latin typeface="Georgia"/>
              <a:ea typeface="Georgia"/>
              <a:cs typeface="Georgia"/>
              <a:sym typeface="Georgia"/>
            </a:endParaRPr>
          </a:p>
          <a:p>
            <a:pPr marL="0" lvl="0" indent="0" algn="l" rtl="0">
              <a:spcBef>
                <a:spcPts val="0"/>
              </a:spcBef>
              <a:spcAft>
                <a:spcPts val="1200"/>
              </a:spcAft>
              <a:buNone/>
            </a:pPr>
            <a:endParaRPr sz="2150" dirty="0">
              <a:solidFill>
                <a:srgbClr val="000000"/>
              </a:solidFill>
              <a:latin typeface="Georgia"/>
              <a:ea typeface="Georgia"/>
              <a:cs typeface="Georgia"/>
              <a:sym typeface="Georgia"/>
            </a:endParaRPr>
          </a:p>
        </p:txBody>
      </p:sp>
      <p:pic>
        <p:nvPicPr>
          <p:cNvPr id="400" name="Google Shape;400;p47"/>
          <p:cNvPicPr preferRelativeResize="0"/>
          <p:nvPr/>
        </p:nvPicPr>
        <p:blipFill>
          <a:blip r:embed="rId3">
            <a:alphaModFix/>
          </a:blip>
          <a:stretch>
            <a:fillRect/>
          </a:stretch>
        </p:blipFill>
        <p:spPr>
          <a:xfrm>
            <a:off x="409575" y="1255625"/>
            <a:ext cx="4030024" cy="310001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4"/>
        <p:cNvGrpSpPr/>
        <p:nvPr/>
      </p:nvGrpSpPr>
      <p:grpSpPr>
        <a:xfrm>
          <a:off x="0" y="0"/>
          <a:ext cx="0" cy="0"/>
          <a:chOff x="0" y="0"/>
          <a:chExt cx="0" cy="0"/>
        </a:xfrm>
      </p:grpSpPr>
      <p:sp>
        <p:nvSpPr>
          <p:cNvPr id="405" name="Google Shape;405;p4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ctr" rtl="0">
              <a:spcBef>
                <a:spcPts val="1100"/>
              </a:spcBef>
              <a:spcAft>
                <a:spcPts val="0"/>
              </a:spcAft>
              <a:buNone/>
            </a:pPr>
            <a:r>
              <a:rPr lang="en" sz="2538" dirty="0">
                <a:highlight>
                  <a:srgbClr val="FFFFFF"/>
                </a:highlight>
                <a:latin typeface="Impact"/>
                <a:ea typeface="Impact"/>
                <a:cs typeface="Impact"/>
                <a:sym typeface="Impact"/>
              </a:rPr>
              <a:t>Impact of Crime Rates, School ratings and Employment opportunities on housing prices in Bay Area</a:t>
            </a:r>
            <a:endParaRPr sz="2538" dirty="0">
              <a:highlight>
                <a:srgbClr val="FFFFFF"/>
              </a:highlight>
              <a:latin typeface="Impact"/>
              <a:ea typeface="Impact"/>
              <a:cs typeface="Impact"/>
              <a:sym typeface="Impact"/>
            </a:endParaRPr>
          </a:p>
          <a:p>
            <a:pPr marL="0" lvl="0" indent="0" algn="l" rtl="0">
              <a:spcBef>
                <a:spcPts val="0"/>
              </a:spcBef>
              <a:spcAft>
                <a:spcPts val="0"/>
              </a:spcAft>
              <a:buNone/>
            </a:pPr>
            <a:endParaRPr dirty="0"/>
          </a:p>
        </p:txBody>
      </p:sp>
      <p:sp>
        <p:nvSpPr>
          <p:cNvPr id="406" name="Google Shape;406;p48"/>
          <p:cNvSpPr txBox="1"/>
          <p:nvPr/>
        </p:nvSpPr>
        <p:spPr>
          <a:xfrm rot="10800000" flipH="1">
            <a:off x="836750" y="1642450"/>
            <a:ext cx="3420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pic>
        <p:nvPicPr>
          <p:cNvPr id="2" name="Picture 1">
            <a:extLst>
              <a:ext uri="{FF2B5EF4-FFF2-40B4-BE49-F238E27FC236}">
                <a16:creationId xmlns:a16="http://schemas.microsoft.com/office/drawing/2014/main" id="{F08F96A2-8623-44CE-92B8-A93887357288}"/>
              </a:ext>
            </a:extLst>
          </p:cNvPr>
          <p:cNvPicPr>
            <a:picLocks noChangeAspect="1"/>
          </p:cNvPicPr>
          <p:nvPr/>
        </p:nvPicPr>
        <p:blipFill>
          <a:blip r:embed="rId3"/>
          <a:stretch>
            <a:fillRect/>
          </a:stretch>
        </p:blipFill>
        <p:spPr>
          <a:xfrm>
            <a:off x="314142" y="1745191"/>
            <a:ext cx="8515715" cy="2508310"/>
          </a:xfrm>
          <a:prstGeom prst="rect">
            <a:avLst/>
          </a:prstGeom>
        </p:spPr>
      </p:pic>
      <p:pic>
        <p:nvPicPr>
          <p:cNvPr id="3" name="Picture 2">
            <a:extLst>
              <a:ext uri="{FF2B5EF4-FFF2-40B4-BE49-F238E27FC236}">
                <a16:creationId xmlns:a16="http://schemas.microsoft.com/office/drawing/2014/main" id="{B6121350-E655-C020-C03D-9EF590356998}"/>
              </a:ext>
            </a:extLst>
          </p:cNvPr>
          <p:cNvPicPr>
            <a:picLocks noChangeAspect="1"/>
          </p:cNvPicPr>
          <p:nvPr/>
        </p:nvPicPr>
        <p:blipFill>
          <a:blip r:embed="rId4"/>
          <a:stretch>
            <a:fillRect/>
          </a:stretch>
        </p:blipFill>
        <p:spPr>
          <a:xfrm>
            <a:off x="836750" y="4319897"/>
            <a:ext cx="4235521" cy="74189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1"/>
        <p:cNvGrpSpPr/>
        <p:nvPr/>
      </p:nvGrpSpPr>
      <p:grpSpPr>
        <a:xfrm>
          <a:off x="0" y="0"/>
          <a:ext cx="0" cy="0"/>
          <a:chOff x="0" y="0"/>
          <a:chExt cx="0" cy="0"/>
        </a:xfrm>
      </p:grpSpPr>
      <p:sp>
        <p:nvSpPr>
          <p:cNvPr id="412" name="Google Shape;412;p49"/>
          <p:cNvSpPr txBox="1">
            <a:spLocks noGrp="1"/>
          </p:cNvSpPr>
          <p:nvPr>
            <p:ph type="body" idx="1"/>
          </p:nvPr>
        </p:nvSpPr>
        <p:spPr>
          <a:xfrm>
            <a:off x="1242900" y="1021425"/>
            <a:ext cx="6546300" cy="1624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b="1" dirty="0">
                <a:solidFill>
                  <a:srgbClr val="000000"/>
                </a:solidFill>
                <a:highlight>
                  <a:srgbClr val="FFFFFF"/>
                </a:highlight>
                <a:latin typeface="Calibri"/>
                <a:ea typeface="Calibri"/>
                <a:cs typeface="Calibri"/>
                <a:sym typeface="Calibri"/>
              </a:rPr>
              <a:t>Work 🔨:</a:t>
            </a:r>
            <a:endParaRPr sz="1600" dirty="0">
              <a:solidFill>
                <a:srgbClr val="31333F"/>
              </a:solidFill>
              <a:highlight>
                <a:srgbClr val="FFFFFF"/>
              </a:highlight>
              <a:latin typeface="Calibri"/>
              <a:ea typeface="Calibri"/>
              <a:cs typeface="Calibri"/>
              <a:sym typeface="Calibri"/>
            </a:endParaRPr>
          </a:p>
          <a:p>
            <a:pPr marL="457200" lvl="0" indent="-307975" algn="l" rtl="0">
              <a:spcBef>
                <a:spcPts val="1200"/>
              </a:spcBef>
              <a:spcAft>
                <a:spcPts val="0"/>
              </a:spcAft>
              <a:buClr>
                <a:srgbClr val="31333F"/>
              </a:buClr>
              <a:buSzPts val="1250"/>
              <a:buFont typeface="Georgia"/>
              <a:buChar char="●"/>
            </a:pPr>
            <a:r>
              <a:rPr lang="en" sz="1250" dirty="0">
                <a:solidFill>
                  <a:srgbClr val="31333F"/>
                </a:solidFill>
                <a:highlight>
                  <a:srgbClr val="FFFFFF"/>
                </a:highlight>
                <a:latin typeface="Georgia"/>
                <a:ea typeface="Georgia"/>
                <a:cs typeface="Georgia"/>
                <a:sym typeface="Georgia"/>
              </a:rPr>
              <a:t>School, crime and employment ratings for all the houses were considered along with the price details.</a:t>
            </a:r>
            <a:endParaRPr sz="1250" dirty="0">
              <a:solidFill>
                <a:srgbClr val="31333F"/>
              </a:solidFill>
              <a:highlight>
                <a:srgbClr val="FFFFFF"/>
              </a:highlight>
              <a:latin typeface="Georgia"/>
              <a:ea typeface="Georgia"/>
              <a:cs typeface="Georgia"/>
              <a:sym typeface="Georgia"/>
            </a:endParaRPr>
          </a:p>
          <a:p>
            <a:pPr marL="457200" lvl="0" indent="-307975" algn="l" rtl="0">
              <a:spcBef>
                <a:spcPts val="0"/>
              </a:spcBef>
              <a:spcAft>
                <a:spcPts val="0"/>
              </a:spcAft>
              <a:buClr>
                <a:srgbClr val="31333F"/>
              </a:buClr>
              <a:buSzPts val="1250"/>
              <a:buFont typeface="Georgia"/>
              <a:buChar char="●"/>
            </a:pPr>
            <a:r>
              <a:rPr lang="en" sz="1250" dirty="0">
                <a:solidFill>
                  <a:srgbClr val="31333F"/>
                </a:solidFill>
                <a:highlight>
                  <a:srgbClr val="FFFFFF"/>
                </a:highlight>
                <a:latin typeface="Georgia"/>
                <a:ea typeface="Georgia"/>
                <a:cs typeface="Georgia"/>
                <a:sym typeface="Georgia"/>
              </a:rPr>
              <a:t>Then calculated the average house prices by grouping the school, crime and employment details separately.</a:t>
            </a:r>
            <a:endParaRPr sz="1250" dirty="0">
              <a:solidFill>
                <a:srgbClr val="31333F"/>
              </a:solidFill>
              <a:highlight>
                <a:srgbClr val="FFFFFF"/>
              </a:highlight>
              <a:latin typeface="Georgia"/>
              <a:ea typeface="Georgia"/>
              <a:cs typeface="Georgia"/>
              <a:sym typeface="Georgia"/>
            </a:endParaRPr>
          </a:p>
          <a:p>
            <a:pPr marL="457200" lvl="0" indent="-323850" algn="l" rtl="0">
              <a:spcBef>
                <a:spcPts val="0"/>
              </a:spcBef>
              <a:spcAft>
                <a:spcPts val="0"/>
              </a:spcAft>
              <a:buClr>
                <a:srgbClr val="31333F"/>
              </a:buClr>
              <a:buSzPts val="1500"/>
              <a:buFont typeface="Arial"/>
              <a:buChar char="●"/>
            </a:pPr>
            <a:r>
              <a:rPr lang="en" sz="1250" dirty="0">
                <a:solidFill>
                  <a:srgbClr val="31333F"/>
                </a:solidFill>
                <a:highlight>
                  <a:srgbClr val="FFFFFF"/>
                </a:highlight>
                <a:latin typeface="Georgia"/>
                <a:ea typeface="Georgia"/>
                <a:cs typeface="Georgia"/>
                <a:sym typeface="Georgia"/>
              </a:rPr>
              <a:t>Rating Vs average price bar charts were plotted for each category</a:t>
            </a:r>
            <a:r>
              <a:rPr lang="en" sz="1500" dirty="0">
                <a:solidFill>
                  <a:srgbClr val="31333F"/>
                </a:solidFill>
                <a:highlight>
                  <a:srgbClr val="FFFFFF"/>
                </a:highlight>
                <a:latin typeface="Arial"/>
                <a:ea typeface="Arial"/>
                <a:cs typeface="Arial"/>
                <a:sym typeface="Arial"/>
              </a:rPr>
              <a:t> </a:t>
            </a:r>
            <a:endParaRPr sz="1500" dirty="0">
              <a:solidFill>
                <a:srgbClr val="000000"/>
              </a:solidFill>
              <a:highlight>
                <a:schemeClr val="lt1"/>
              </a:highlight>
              <a:latin typeface="Arial"/>
              <a:ea typeface="Arial"/>
              <a:cs typeface="Arial"/>
              <a:sym typeface="Arial"/>
            </a:endParaRPr>
          </a:p>
        </p:txBody>
      </p:sp>
      <p:sp>
        <p:nvSpPr>
          <p:cNvPr id="413" name="Google Shape;413;p49"/>
          <p:cNvSpPr txBox="1">
            <a:spLocks noGrp="1"/>
          </p:cNvSpPr>
          <p:nvPr>
            <p:ph type="body" idx="4294967295"/>
          </p:nvPr>
        </p:nvSpPr>
        <p:spPr>
          <a:xfrm>
            <a:off x="1189475" y="2969766"/>
            <a:ext cx="6546850" cy="162401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b="1" dirty="0">
                <a:solidFill>
                  <a:srgbClr val="31333F"/>
                </a:solidFill>
                <a:highlight>
                  <a:srgbClr val="FFFFFF"/>
                </a:highlight>
                <a:latin typeface="Calibri"/>
                <a:ea typeface="Calibri"/>
                <a:cs typeface="Calibri"/>
                <a:sym typeface="Calibri"/>
              </a:rPr>
              <a:t>Analysis</a:t>
            </a:r>
            <a:r>
              <a:rPr lang="en" sz="1600" dirty="0">
                <a:solidFill>
                  <a:srgbClr val="000000"/>
                </a:solidFill>
                <a:highlight>
                  <a:srgbClr val="FFFFFF"/>
                </a:highlight>
                <a:latin typeface="Calibri"/>
                <a:ea typeface="Calibri"/>
                <a:cs typeface="Calibri"/>
                <a:sym typeface="Calibri"/>
              </a:rPr>
              <a:t>💡</a:t>
            </a:r>
            <a:r>
              <a:rPr lang="en" sz="1600" b="1" dirty="0">
                <a:solidFill>
                  <a:srgbClr val="31333F"/>
                </a:solidFill>
                <a:highlight>
                  <a:srgbClr val="FFFFFF"/>
                </a:highlight>
                <a:latin typeface="Calibri"/>
                <a:ea typeface="Calibri"/>
                <a:cs typeface="Calibri"/>
                <a:sym typeface="Calibri"/>
              </a:rPr>
              <a:t>:</a:t>
            </a:r>
            <a:endParaRPr sz="1600" b="1" dirty="0">
              <a:solidFill>
                <a:srgbClr val="31333F"/>
              </a:solidFill>
              <a:highlight>
                <a:srgbClr val="FFFFFF"/>
              </a:highlight>
              <a:latin typeface="Calibri"/>
              <a:ea typeface="Calibri"/>
              <a:cs typeface="Calibri"/>
              <a:sym typeface="Calibri"/>
            </a:endParaRPr>
          </a:p>
          <a:p>
            <a:pPr marL="457200" lvl="0" indent="-317500" algn="l" rtl="0">
              <a:spcBef>
                <a:spcPts val="1200"/>
              </a:spcBef>
              <a:spcAft>
                <a:spcPts val="0"/>
              </a:spcAft>
              <a:buClr>
                <a:srgbClr val="000000"/>
              </a:buClr>
              <a:buSzPts val="1400"/>
              <a:buFont typeface="Georgia"/>
              <a:buChar char="●"/>
            </a:pPr>
            <a:r>
              <a:rPr lang="en" sz="1400" dirty="0">
                <a:solidFill>
                  <a:srgbClr val="000000"/>
                </a:solidFill>
                <a:highlight>
                  <a:srgbClr val="FFFFFF"/>
                </a:highlight>
                <a:latin typeface="Georgia"/>
                <a:ea typeface="Georgia"/>
                <a:cs typeface="Georgia"/>
                <a:sym typeface="Georgia"/>
              </a:rPr>
              <a:t>Cities that have ratings in 'A', have a higher price range of houses.</a:t>
            </a:r>
            <a:endParaRPr sz="1400" dirty="0">
              <a:solidFill>
                <a:srgbClr val="000000"/>
              </a:solidFill>
              <a:highlight>
                <a:srgbClr val="FFFFFF"/>
              </a:highlight>
              <a:latin typeface="Georgia"/>
              <a:ea typeface="Georgia"/>
              <a:cs typeface="Georgia"/>
              <a:sym typeface="Georgia"/>
            </a:endParaRPr>
          </a:p>
          <a:p>
            <a:pPr marL="457200" lvl="0" indent="-317500" algn="l" rtl="0">
              <a:spcBef>
                <a:spcPts val="0"/>
              </a:spcBef>
              <a:spcAft>
                <a:spcPts val="0"/>
              </a:spcAft>
              <a:buClr>
                <a:srgbClr val="000000"/>
              </a:buClr>
              <a:buSzPts val="1400"/>
              <a:buFont typeface="Georgia"/>
              <a:buChar char="●"/>
            </a:pPr>
            <a:r>
              <a:rPr lang="en" sz="1400" dirty="0">
                <a:solidFill>
                  <a:srgbClr val="000000"/>
                </a:solidFill>
                <a:highlight>
                  <a:srgbClr val="FFFFFF"/>
                </a:highlight>
                <a:latin typeface="Georgia"/>
                <a:ea typeface="Georgia"/>
                <a:cs typeface="Georgia"/>
                <a:sym typeface="Georgia"/>
              </a:rPr>
              <a:t>Areas with better Employment ratings matter the most and have highest range of house prices.</a:t>
            </a:r>
            <a:endParaRPr sz="1400" dirty="0">
              <a:solidFill>
                <a:srgbClr val="000000"/>
              </a:solidFill>
              <a:highlight>
                <a:srgbClr val="FFFFFF"/>
              </a:highlight>
              <a:latin typeface="Georgia"/>
              <a:ea typeface="Georgia"/>
              <a:cs typeface="Georgia"/>
              <a:sym typeface="Georgia"/>
            </a:endParaRPr>
          </a:p>
          <a:p>
            <a:pPr marL="457200" lvl="0" indent="-317500" algn="l" rtl="0">
              <a:spcBef>
                <a:spcPts val="0"/>
              </a:spcBef>
              <a:spcAft>
                <a:spcPts val="0"/>
              </a:spcAft>
              <a:buClr>
                <a:srgbClr val="000000"/>
              </a:buClr>
              <a:buSzPts val="1400"/>
              <a:buFont typeface="Georgia"/>
              <a:buChar char="●"/>
            </a:pPr>
            <a:r>
              <a:rPr lang="en" sz="1400" dirty="0">
                <a:solidFill>
                  <a:srgbClr val="000000"/>
                </a:solidFill>
                <a:highlight>
                  <a:srgbClr val="FFFFFF"/>
                </a:highlight>
                <a:latin typeface="Georgia"/>
                <a:ea typeface="Georgia"/>
                <a:cs typeface="Georgia"/>
                <a:sym typeface="Georgia"/>
              </a:rPr>
              <a:t>Crime rating can be considered as a second priority while house hunting. </a:t>
            </a:r>
            <a:endParaRPr sz="1400" dirty="0">
              <a:solidFill>
                <a:srgbClr val="000000"/>
              </a:solidFill>
              <a:highlight>
                <a:srgbClr val="FFFFFF"/>
              </a:highlight>
              <a:latin typeface="Georgia"/>
              <a:ea typeface="Georgia"/>
              <a:cs typeface="Georgia"/>
              <a:sym typeface="Georgia"/>
            </a:endParaRPr>
          </a:p>
        </p:txBody>
      </p:sp>
      <p:sp>
        <p:nvSpPr>
          <p:cNvPr id="414" name="Google Shape;414;p49"/>
          <p:cNvSpPr txBox="1"/>
          <p:nvPr/>
        </p:nvSpPr>
        <p:spPr>
          <a:xfrm>
            <a:off x="1189475" y="234450"/>
            <a:ext cx="7695000" cy="738900"/>
          </a:xfrm>
          <a:prstGeom prst="rect">
            <a:avLst/>
          </a:prstGeom>
          <a:noFill/>
          <a:ln>
            <a:noFill/>
          </a:ln>
        </p:spPr>
        <p:txBody>
          <a:bodyPr spcFirstLastPara="1" wrap="square" lIns="91425" tIns="91425" rIns="91425" bIns="91425" anchor="t" anchorCtr="0">
            <a:spAutoFit/>
          </a:bodyPr>
          <a:lstStyle/>
          <a:p>
            <a:pPr marL="0" lvl="0" indent="0" algn="ctr" rtl="0">
              <a:spcBef>
                <a:spcPts val="1100"/>
              </a:spcBef>
              <a:spcAft>
                <a:spcPts val="0"/>
              </a:spcAft>
              <a:buNone/>
            </a:pPr>
            <a:r>
              <a:rPr lang="en" sz="1800" b="1" dirty="0">
                <a:solidFill>
                  <a:schemeClr val="accent1"/>
                </a:solidFill>
                <a:highlight>
                  <a:schemeClr val="lt1"/>
                </a:highlight>
                <a:latin typeface="Impact"/>
                <a:ea typeface="Impact"/>
                <a:cs typeface="Impact"/>
                <a:sym typeface="Impact"/>
              </a:rPr>
              <a:t>Impact of Crime Rates, School ratings and Employment opportunities on housing prices in Bay Area</a:t>
            </a:r>
            <a:endParaRPr sz="18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8"/>
        <p:cNvGrpSpPr/>
        <p:nvPr/>
      </p:nvGrpSpPr>
      <p:grpSpPr>
        <a:xfrm>
          <a:off x="0" y="0"/>
          <a:ext cx="0" cy="0"/>
          <a:chOff x="0" y="0"/>
          <a:chExt cx="0" cy="0"/>
        </a:xfrm>
      </p:grpSpPr>
      <p:sp>
        <p:nvSpPr>
          <p:cNvPr id="419" name="Google Shape;419;p50"/>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latin typeface="Impact"/>
                <a:ea typeface="Impact"/>
                <a:cs typeface="Impact"/>
                <a:sym typeface="Impact"/>
              </a:rPr>
              <a:t>City/Cities with lowest Crime Rate and Best Employment Rates</a:t>
            </a:r>
            <a:endParaRPr dirty="0">
              <a:latin typeface="Impact"/>
              <a:ea typeface="Impact"/>
              <a:cs typeface="Impact"/>
              <a:sym typeface="Impact"/>
            </a:endParaRPr>
          </a:p>
        </p:txBody>
      </p:sp>
      <p:pic>
        <p:nvPicPr>
          <p:cNvPr id="420" name="Google Shape;420;p50"/>
          <p:cNvPicPr preferRelativeResize="0"/>
          <p:nvPr/>
        </p:nvPicPr>
        <p:blipFill>
          <a:blip r:embed="rId3">
            <a:alphaModFix/>
          </a:blip>
          <a:stretch>
            <a:fillRect/>
          </a:stretch>
        </p:blipFill>
        <p:spPr>
          <a:xfrm>
            <a:off x="150225" y="1574875"/>
            <a:ext cx="4507899" cy="2866799"/>
          </a:xfrm>
          <a:prstGeom prst="rect">
            <a:avLst/>
          </a:prstGeom>
          <a:noFill/>
          <a:ln>
            <a:noFill/>
          </a:ln>
        </p:spPr>
      </p:pic>
      <p:pic>
        <p:nvPicPr>
          <p:cNvPr id="421" name="Google Shape;421;p50"/>
          <p:cNvPicPr preferRelativeResize="0"/>
          <p:nvPr/>
        </p:nvPicPr>
        <p:blipFill>
          <a:blip r:embed="rId4">
            <a:alphaModFix/>
          </a:blip>
          <a:stretch>
            <a:fillRect/>
          </a:stretch>
        </p:blipFill>
        <p:spPr>
          <a:xfrm>
            <a:off x="4719650" y="1574875"/>
            <a:ext cx="4239749" cy="28668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5"/>
        <p:cNvGrpSpPr/>
        <p:nvPr/>
      </p:nvGrpSpPr>
      <p:grpSpPr>
        <a:xfrm>
          <a:off x="0" y="0"/>
          <a:ext cx="0" cy="0"/>
          <a:chOff x="0" y="0"/>
          <a:chExt cx="0" cy="0"/>
        </a:xfrm>
      </p:grpSpPr>
      <p:sp>
        <p:nvSpPr>
          <p:cNvPr id="426" name="Google Shape;426;p51"/>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latin typeface="Impact"/>
                <a:ea typeface="Impact"/>
                <a:cs typeface="Impact"/>
                <a:sym typeface="Impact"/>
              </a:rPr>
              <a:t>Cities with highest to lowest school ratings</a:t>
            </a:r>
            <a:endParaRPr>
              <a:latin typeface="Impact"/>
              <a:ea typeface="Impact"/>
              <a:cs typeface="Impact"/>
              <a:sym typeface="Impact"/>
            </a:endParaRPr>
          </a:p>
        </p:txBody>
      </p:sp>
      <p:sp>
        <p:nvSpPr>
          <p:cNvPr id="427" name="Google Shape;427;p51"/>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28" name="Google Shape;428;p51"/>
          <p:cNvPicPr preferRelativeResize="0"/>
          <p:nvPr/>
        </p:nvPicPr>
        <p:blipFill>
          <a:blip r:embed="rId3">
            <a:alphaModFix/>
          </a:blip>
          <a:stretch>
            <a:fillRect/>
          </a:stretch>
        </p:blipFill>
        <p:spPr>
          <a:xfrm>
            <a:off x="1297500" y="1567550"/>
            <a:ext cx="7038901" cy="31575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32"/>
        <p:cNvGrpSpPr/>
        <p:nvPr/>
      </p:nvGrpSpPr>
      <p:grpSpPr>
        <a:xfrm>
          <a:off x="0" y="0"/>
          <a:ext cx="0" cy="0"/>
          <a:chOff x="0" y="0"/>
          <a:chExt cx="0" cy="0"/>
        </a:xfrm>
      </p:grpSpPr>
      <p:sp>
        <p:nvSpPr>
          <p:cNvPr id="433" name="Google Shape;433;p52"/>
          <p:cNvSpPr txBox="1">
            <a:spLocks noGrp="1"/>
          </p:cNvSpPr>
          <p:nvPr>
            <p:ph type="body" idx="1"/>
          </p:nvPr>
        </p:nvSpPr>
        <p:spPr>
          <a:xfrm>
            <a:off x="1334425" y="627600"/>
            <a:ext cx="7111500" cy="3888300"/>
          </a:xfrm>
          <a:prstGeom prst="rect">
            <a:avLst/>
          </a:prstGeom>
        </p:spPr>
        <p:txBody>
          <a:bodyPr spcFirstLastPara="1" wrap="square" lIns="91425" tIns="91425" rIns="91425" bIns="91425" anchor="t" anchorCtr="0">
            <a:noAutofit/>
          </a:bodyPr>
          <a:lstStyle/>
          <a:p>
            <a:pPr marL="0" lvl="0" indent="0" algn="just" rtl="0">
              <a:lnSpc>
                <a:spcPct val="80000"/>
              </a:lnSpc>
              <a:spcBef>
                <a:spcPts val="0"/>
              </a:spcBef>
              <a:spcAft>
                <a:spcPts val="0"/>
              </a:spcAft>
              <a:buSzPts val="935"/>
              <a:buNone/>
            </a:pPr>
            <a:r>
              <a:rPr lang="en" sz="1400" b="1" dirty="0">
                <a:solidFill>
                  <a:srgbClr val="31333F"/>
                </a:solidFill>
                <a:highlight>
                  <a:srgbClr val="FFFFFF"/>
                </a:highlight>
                <a:latin typeface="Calibri"/>
                <a:ea typeface="Calibri"/>
                <a:cs typeface="Calibri"/>
                <a:sym typeface="Calibri"/>
              </a:rPr>
              <a:t>Work 🔨:</a:t>
            </a:r>
            <a:endParaRPr sz="1400" b="1" dirty="0">
              <a:solidFill>
                <a:srgbClr val="31333F"/>
              </a:solidFill>
              <a:highlight>
                <a:srgbClr val="FFFFFF"/>
              </a:highlight>
              <a:latin typeface="Calibri"/>
              <a:ea typeface="Calibri"/>
              <a:cs typeface="Calibri"/>
              <a:sym typeface="Calibri"/>
            </a:endParaRPr>
          </a:p>
          <a:p>
            <a:pPr marL="457200" lvl="0" indent="-304800" algn="just" rtl="0">
              <a:lnSpc>
                <a:spcPct val="80000"/>
              </a:lnSpc>
              <a:spcBef>
                <a:spcPts val="1000"/>
              </a:spcBef>
              <a:spcAft>
                <a:spcPts val="0"/>
              </a:spcAft>
              <a:buClr>
                <a:srgbClr val="000000"/>
              </a:buClr>
              <a:buSzPts val="1200"/>
              <a:buFont typeface="Georgia"/>
              <a:buChar char="●"/>
            </a:pPr>
            <a:r>
              <a:rPr lang="en" sz="1200" dirty="0">
                <a:solidFill>
                  <a:srgbClr val="000000"/>
                </a:solidFill>
                <a:highlight>
                  <a:srgbClr val="FFFFFF"/>
                </a:highlight>
                <a:latin typeface="Georgia"/>
                <a:ea typeface="Georgia"/>
                <a:cs typeface="Georgia"/>
                <a:sym typeface="Georgia"/>
              </a:rPr>
              <a:t>Grouped by cities and calculated average </a:t>
            </a:r>
            <a:r>
              <a:rPr lang="en" sz="1200" dirty="0">
                <a:solidFill>
                  <a:srgbClr val="000000"/>
                </a:solidFill>
                <a:highlight>
                  <a:schemeClr val="lt1"/>
                </a:highlight>
                <a:latin typeface="Georgia"/>
                <a:ea typeface="Georgia"/>
                <a:cs typeface="Georgia"/>
                <a:sym typeface="Georgia"/>
              </a:rPr>
              <a:t>crime, school and employment ratings for each city</a:t>
            </a:r>
            <a:endParaRPr sz="1200" dirty="0">
              <a:solidFill>
                <a:srgbClr val="000000"/>
              </a:solidFill>
              <a:highlight>
                <a:srgbClr val="FFFFFF"/>
              </a:highlight>
              <a:latin typeface="Georgia"/>
              <a:ea typeface="Georgia"/>
              <a:cs typeface="Georgia"/>
              <a:sym typeface="Georgia"/>
            </a:endParaRPr>
          </a:p>
          <a:p>
            <a:pPr marL="457200" lvl="0" indent="-304800" algn="just" rtl="0">
              <a:lnSpc>
                <a:spcPct val="80000"/>
              </a:lnSpc>
              <a:spcBef>
                <a:spcPts val="1000"/>
              </a:spcBef>
              <a:spcAft>
                <a:spcPts val="0"/>
              </a:spcAft>
              <a:buClr>
                <a:srgbClr val="000000"/>
              </a:buClr>
              <a:buSzPts val="1200"/>
              <a:buFont typeface="Georgia"/>
              <a:buChar char="●"/>
            </a:pPr>
            <a:r>
              <a:rPr lang="en" sz="1200" dirty="0">
                <a:solidFill>
                  <a:srgbClr val="000000"/>
                </a:solidFill>
                <a:highlight>
                  <a:schemeClr val="lt1"/>
                </a:highlight>
                <a:latin typeface="Georgia"/>
                <a:ea typeface="Georgia"/>
                <a:cs typeface="Georgia"/>
                <a:sym typeface="Georgia"/>
              </a:rPr>
              <a:t>Plotted bar charts for crime, school and employment ratings with respect to city</a:t>
            </a:r>
            <a:endParaRPr sz="1200" dirty="0">
              <a:solidFill>
                <a:srgbClr val="000000"/>
              </a:solidFill>
              <a:highlight>
                <a:srgbClr val="FFFFFF"/>
              </a:highlight>
              <a:latin typeface="Georgia"/>
              <a:ea typeface="Georgia"/>
              <a:cs typeface="Georgia"/>
              <a:sym typeface="Georgia"/>
            </a:endParaRPr>
          </a:p>
          <a:p>
            <a:pPr marL="457200" lvl="0" indent="0" algn="just" rtl="0">
              <a:lnSpc>
                <a:spcPct val="80000"/>
              </a:lnSpc>
              <a:spcBef>
                <a:spcPts val="1000"/>
              </a:spcBef>
              <a:spcAft>
                <a:spcPts val="0"/>
              </a:spcAft>
              <a:buSzPts val="935"/>
              <a:buNone/>
            </a:pPr>
            <a:endParaRPr sz="1600" dirty="0">
              <a:solidFill>
                <a:srgbClr val="000000"/>
              </a:solidFill>
              <a:highlight>
                <a:srgbClr val="FFFFFF"/>
              </a:highlight>
              <a:latin typeface="Arial"/>
              <a:ea typeface="Arial"/>
              <a:cs typeface="Arial"/>
              <a:sym typeface="Arial"/>
            </a:endParaRPr>
          </a:p>
          <a:p>
            <a:pPr marL="0" lvl="0" indent="0" algn="just" rtl="0">
              <a:lnSpc>
                <a:spcPct val="80000"/>
              </a:lnSpc>
              <a:spcBef>
                <a:spcPts val="0"/>
              </a:spcBef>
              <a:spcAft>
                <a:spcPts val="0"/>
              </a:spcAft>
              <a:buSzPts val="935"/>
              <a:buNone/>
            </a:pPr>
            <a:r>
              <a:rPr lang="en" sz="1400" b="1" dirty="0">
                <a:solidFill>
                  <a:srgbClr val="000000"/>
                </a:solidFill>
                <a:highlight>
                  <a:srgbClr val="FFFFFF"/>
                </a:highlight>
                <a:latin typeface="Calibri"/>
                <a:ea typeface="Calibri"/>
                <a:cs typeface="Calibri"/>
                <a:sym typeface="Calibri"/>
              </a:rPr>
              <a:t>Analysis</a:t>
            </a:r>
            <a:r>
              <a:rPr lang="en" sz="1400" dirty="0">
                <a:solidFill>
                  <a:srgbClr val="000000"/>
                </a:solidFill>
                <a:highlight>
                  <a:srgbClr val="FFFFFF"/>
                </a:highlight>
                <a:latin typeface="Calibri"/>
                <a:ea typeface="Calibri"/>
                <a:cs typeface="Calibri"/>
                <a:sym typeface="Calibri"/>
              </a:rPr>
              <a:t>💡</a:t>
            </a:r>
            <a:r>
              <a:rPr lang="en" sz="1400" b="1" dirty="0">
                <a:solidFill>
                  <a:srgbClr val="000000"/>
                </a:solidFill>
                <a:highlight>
                  <a:srgbClr val="FFFFFF"/>
                </a:highlight>
                <a:latin typeface="Calibri"/>
                <a:ea typeface="Calibri"/>
                <a:cs typeface="Calibri"/>
                <a:sym typeface="Calibri"/>
              </a:rPr>
              <a:t>:</a:t>
            </a:r>
            <a:endParaRPr sz="1400" b="1" dirty="0">
              <a:solidFill>
                <a:srgbClr val="000000"/>
              </a:solidFill>
              <a:highlight>
                <a:srgbClr val="FFFFFF"/>
              </a:highlight>
              <a:latin typeface="Calibri"/>
              <a:ea typeface="Calibri"/>
              <a:cs typeface="Calibri"/>
              <a:sym typeface="Calibri"/>
            </a:endParaRPr>
          </a:p>
          <a:p>
            <a:pPr marL="457200" lvl="0" indent="-304800" algn="just" rtl="0">
              <a:lnSpc>
                <a:spcPct val="150000"/>
              </a:lnSpc>
              <a:spcBef>
                <a:spcPts val="1100"/>
              </a:spcBef>
              <a:spcAft>
                <a:spcPts val="0"/>
              </a:spcAft>
              <a:buClr>
                <a:srgbClr val="000000"/>
              </a:buClr>
              <a:buSzPts val="1200"/>
              <a:buFont typeface="Georgia"/>
              <a:buChar char="●"/>
            </a:pPr>
            <a:r>
              <a:rPr lang="en" sz="1200" dirty="0">
                <a:solidFill>
                  <a:srgbClr val="000000"/>
                </a:solidFill>
                <a:highlight>
                  <a:srgbClr val="FFFFFF"/>
                </a:highlight>
                <a:latin typeface="Georgia"/>
                <a:ea typeface="Georgia"/>
                <a:cs typeface="Georgia"/>
                <a:sym typeface="Georgia"/>
              </a:rPr>
              <a:t>Los Gatos, Orinda, Saratoga, Los Altos, Lafayette, Danville, San Ramon, Tiburon are the safest cities of Bay Area.</a:t>
            </a:r>
            <a:endParaRPr sz="1200" dirty="0">
              <a:solidFill>
                <a:srgbClr val="000000"/>
              </a:solidFill>
              <a:highlight>
                <a:srgbClr val="FFFFFF"/>
              </a:highlight>
              <a:latin typeface="Georgia"/>
              <a:ea typeface="Georgia"/>
              <a:cs typeface="Georgia"/>
              <a:sym typeface="Georgia"/>
            </a:endParaRPr>
          </a:p>
          <a:p>
            <a:pPr marL="457200" lvl="0" indent="-304800" algn="just" rtl="0">
              <a:lnSpc>
                <a:spcPct val="150000"/>
              </a:lnSpc>
              <a:spcBef>
                <a:spcPts val="0"/>
              </a:spcBef>
              <a:spcAft>
                <a:spcPts val="0"/>
              </a:spcAft>
              <a:buClr>
                <a:srgbClr val="000000"/>
              </a:buClr>
              <a:buSzPts val="1200"/>
              <a:buFont typeface="Georgia"/>
              <a:buChar char="●"/>
            </a:pPr>
            <a:r>
              <a:rPr lang="en" sz="1200" dirty="0">
                <a:solidFill>
                  <a:srgbClr val="000000"/>
                </a:solidFill>
                <a:highlight>
                  <a:schemeClr val="lt1"/>
                </a:highlight>
                <a:latin typeface="Georgia"/>
                <a:ea typeface="Georgia"/>
                <a:cs typeface="Georgia"/>
                <a:sym typeface="Georgia"/>
              </a:rPr>
              <a:t>Los Altos, Saratoga, Tiburon, Palo Alto, Orinda, Alamo, Mill Valley, Danville, Menlo Park, Lafayette are the cities with highest employment ratings.</a:t>
            </a:r>
            <a:endParaRPr sz="1200" dirty="0">
              <a:solidFill>
                <a:srgbClr val="000000"/>
              </a:solidFill>
              <a:highlight>
                <a:srgbClr val="FFFFFF"/>
              </a:highlight>
              <a:latin typeface="Georgia"/>
              <a:ea typeface="Georgia"/>
              <a:cs typeface="Georgia"/>
              <a:sym typeface="Georgia"/>
            </a:endParaRPr>
          </a:p>
          <a:p>
            <a:pPr marL="457200" lvl="0" indent="-304800" algn="just" rtl="0">
              <a:lnSpc>
                <a:spcPct val="150000"/>
              </a:lnSpc>
              <a:spcBef>
                <a:spcPts val="0"/>
              </a:spcBef>
              <a:spcAft>
                <a:spcPts val="0"/>
              </a:spcAft>
              <a:buClr>
                <a:srgbClr val="000000"/>
              </a:buClr>
              <a:buSzPts val="1200"/>
              <a:buFont typeface="Georgia"/>
              <a:buChar char="●"/>
            </a:pPr>
            <a:r>
              <a:rPr lang="en" sz="1200" dirty="0">
                <a:solidFill>
                  <a:srgbClr val="000000"/>
                </a:solidFill>
                <a:highlight>
                  <a:srgbClr val="FFFFFF"/>
                </a:highlight>
                <a:latin typeface="Georgia"/>
                <a:ea typeface="Georgia"/>
                <a:cs typeface="Georgia"/>
                <a:sym typeface="Georgia"/>
              </a:rPr>
              <a:t>Walnut Creek, Pleasanton, Mill Valley, Alamo, Los </a:t>
            </a:r>
            <a:r>
              <a:rPr lang="en" sz="1200" dirty="0" err="1">
                <a:solidFill>
                  <a:srgbClr val="000000"/>
                </a:solidFill>
                <a:highlight>
                  <a:srgbClr val="FFFFFF"/>
                </a:highlight>
                <a:latin typeface="Georgia"/>
                <a:ea typeface="Georgia"/>
                <a:cs typeface="Georgia"/>
                <a:sym typeface="Georgia"/>
              </a:rPr>
              <a:t>Gatos,Los</a:t>
            </a:r>
            <a:r>
              <a:rPr lang="en" sz="1200" dirty="0">
                <a:solidFill>
                  <a:srgbClr val="000000"/>
                </a:solidFill>
                <a:highlight>
                  <a:srgbClr val="FFFFFF"/>
                </a:highlight>
                <a:latin typeface="Georgia"/>
                <a:ea typeface="Georgia"/>
                <a:cs typeface="Georgia"/>
                <a:sym typeface="Georgia"/>
              </a:rPr>
              <a:t> Altos, Lafayette, Orinda, Palo Alto, Fremont, Dublin, Danville, San Carlos, Cupertino, San Ramon, Saratoga, Burlingame, Tiburon, Belmont are the cities with highest school ratings.</a:t>
            </a:r>
            <a:endParaRPr sz="1200" dirty="0">
              <a:solidFill>
                <a:srgbClr val="000000"/>
              </a:solidFill>
              <a:latin typeface="Georgia"/>
              <a:ea typeface="Georgia"/>
              <a:cs typeface="Georgia"/>
              <a:sym typeface="Georgia"/>
            </a:endParaRPr>
          </a:p>
          <a:p>
            <a:pPr marL="0" lvl="0" indent="0" algn="just" rtl="0">
              <a:lnSpc>
                <a:spcPct val="150000"/>
              </a:lnSpc>
              <a:spcBef>
                <a:spcPts val="700"/>
              </a:spcBef>
              <a:spcAft>
                <a:spcPts val="0"/>
              </a:spcAft>
              <a:buSzPts val="935"/>
              <a:buNone/>
            </a:pPr>
            <a:endParaRPr sz="1600" dirty="0">
              <a:solidFill>
                <a:srgbClr val="31333F"/>
              </a:solidFill>
              <a:highlight>
                <a:srgbClr val="FFFFFF"/>
              </a:highlight>
              <a:latin typeface="Arial"/>
              <a:ea typeface="Arial"/>
              <a:cs typeface="Arial"/>
              <a:sym typeface="Arial"/>
            </a:endParaRPr>
          </a:p>
        </p:txBody>
      </p:sp>
      <p:sp>
        <p:nvSpPr>
          <p:cNvPr id="434" name="Google Shape;434;p52"/>
          <p:cNvSpPr txBox="1"/>
          <p:nvPr/>
        </p:nvSpPr>
        <p:spPr>
          <a:xfrm>
            <a:off x="772725" y="0"/>
            <a:ext cx="79185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a:solidFill>
                  <a:schemeClr val="accent1"/>
                </a:solidFill>
                <a:latin typeface="Impact"/>
                <a:ea typeface="Impact"/>
                <a:cs typeface="Impact"/>
                <a:sym typeface="Impact"/>
              </a:rPr>
              <a:t>Cities with highest to lowest school ratings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38"/>
        <p:cNvGrpSpPr/>
        <p:nvPr/>
      </p:nvGrpSpPr>
      <p:grpSpPr>
        <a:xfrm>
          <a:off x="0" y="0"/>
          <a:ext cx="0" cy="0"/>
          <a:chOff x="0" y="0"/>
          <a:chExt cx="0" cy="0"/>
        </a:xfrm>
      </p:grpSpPr>
      <p:sp>
        <p:nvSpPr>
          <p:cNvPr id="439" name="Google Shape;439;p53"/>
          <p:cNvSpPr txBox="1">
            <a:spLocks noGrp="1"/>
          </p:cNvSpPr>
          <p:nvPr>
            <p:ph type="title"/>
          </p:nvPr>
        </p:nvSpPr>
        <p:spPr>
          <a:xfrm>
            <a:off x="1297500" y="393750"/>
            <a:ext cx="7038900" cy="41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450">
                <a:latin typeface="Impact"/>
                <a:ea typeface="Impact"/>
                <a:cs typeface="Impact"/>
                <a:sym typeface="Impact"/>
              </a:rPr>
              <a:t>Real estate in the Bay Area</a:t>
            </a:r>
            <a:endParaRPr sz="2450">
              <a:latin typeface="Impact"/>
              <a:ea typeface="Impact"/>
              <a:cs typeface="Impact"/>
              <a:sym typeface="Impact"/>
            </a:endParaRPr>
          </a:p>
        </p:txBody>
      </p:sp>
      <p:sp>
        <p:nvSpPr>
          <p:cNvPr id="440" name="Google Shape;440;p53"/>
          <p:cNvSpPr txBox="1"/>
          <p:nvPr/>
        </p:nvSpPr>
        <p:spPr>
          <a:xfrm>
            <a:off x="6193325" y="895175"/>
            <a:ext cx="2718600" cy="3838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latin typeface="Calibri"/>
                <a:ea typeface="Calibri"/>
                <a:cs typeface="Calibri"/>
                <a:sym typeface="Calibri"/>
              </a:rPr>
              <a:t>Work </a:t>
            </a:r>
            <a:r>
              <a:rPr lang="en">
                <a:solidFill>
                  <a:srgbClr val="31333F"/>
                </a:solidFill>
                <a:highlight>
                  <a:schemeClr val="lt1"/>
                </a:highlight>
                <a:latin typeface="Calibri"/>
                <a:ea typeface="Calibri"/>
                <a:cs typeface="Calibri"/>
                <a:sym typeface="Calibri"/>
              </a:rPr>
              <a:t>🔨</a:t>
            </a:r>
            <a:r>
              <a:rPr lang="en" u="sng">
                <a:latin typeface="Calibri"/>
                <a:ea typeface="Calibri"/>
                <a:cs typeface="Calibri"/>
                <a:sym typeface="Calibri"/>
              </a:rPr>
              <a:t>:</a:t>
            </a:r>
            <a:endParaRPr u="sng">
              <a:latin typeface="Calibri"/>
              <a:ea typeface="Calibri"/>
              <a:cs typeface="Calibri"/>
              <a:sym typeface="Calibri"/>
            </a:endParaRPr>
          </a:p>
          <a:p>
            <a:pPr marL="457200" lvl="0" indent="-304800" algn="l" rtl="0">
              <a:lnSpc>
                <a:spcPct val="115000"/>
              </a:lnSpc>
              <a:spcBef>
                <a:spcPts val="0"/>
              </a:spcBef>
              <a:spcAft>
                <a:spcPts val="0"/>
              </a:spcAft>
              <a:buSzPts val="1200"/>
              <a:buFont typeface="Georgia"/>
              <a:buChar char="●"/>
            </a:pPr>
            <a:r>
              <a:rPr lang="en" sz="1200">
                <a:latin typeface="Georgia"/>
                <a:ea typeface="Georgia"/>
                <a:cs typeface="Georgia"/>
                <a:sym typeface="Georgia"/>
              </a:rPr>
              <a:t>Year and Average prices with respect to each year and county information was used</a:t>
            </a:r>
            <a:endParaRPr sz="1200">
              <a:latin typeface="Georgia"/>
              <a:ea typeface="Georgia"/>
              <a:cs typeface="Georgia"/>
              <a:sym typeface="Georgia"/>
            </a:endParaRPr>
          </a:p>
          <a:p>
            <a:pPr marL="457200" lvl="0" indent="0" algn="l" rtl="0">
              <a:lnSpc>
                <a:spcPct val="115000"/>
              </a:lnSpc>
              <a:spcBef>
                <a:spcPts val="0"/>
              </a:spcBef>
              <a:spcAft>
                <a:spcPts val="0"/>
              </a:spcAft>
              <a:buNone/>
            </a:pPr>
            <a:endParaRPr sz="1200">
              <a:latin typeface="Georgia"/>
              <a:ea typeface="Georgia"/>
              <a:cs typeface="Georgia"/>
              <a:sym typeface="Georgia"/>
            </a:endParaRPr>
          </a:p>
          <a:p>
            <a:pPr marL="0" lvl="0" indent="0" algn="l" rtl="0">
              <a:lnSpc>
                <a:spcPct val="115000"/>
              </a:lnSpc>
              <a:spcBef>
                <a:spcPts val="0"/>
              </a:spcBef>
              <a:spcAft>
                <a:spcPts val="0"/>
              </a:spcAft>
              <a:buNone/>
            </a:pPr>
            <a:r>
              <a:rPr lang="en" b="1">
                <a:latin typeface="Calibri"/>
                <a:ea typeface="Calibri"/>
                <a:cs typeface="Calibri"/>
                <a:sym typeface="Calibri"/>
              </a:rPr>
              <a:t>Analysis</a:t>
            </a:r>
            <a:r>
              <a:rPr lang="en">
                <a:highlight>
                  <a:srgbClr val="FFFFFF"/>
                </a:highlight>
                <a:latin typeface="Calibri"/>
                <a:ea typeface="Calibri"/>
                <a:cs typeface="Calibri"/>
                <a:sym typeface="Calibri"/>
              </a:rPr>
              <a:t>💡</a:t>
            </a:r>
            <a:r>
              <a:rPr lang="en" b="1">
                <a:latin typeface="Calibri"/>
                <a:ea typeface="Calibri"/>
                <a:cs typeface="Calibri"/>
                <a:sym typeface="Calibri"/>
              </a:rPr>
              <a:t>:</a:t>
            </a:r>
            <a:endParaRPr>
              <a:latin typeface="Calibri"/>
              <a:ea typeface="Calibri"/>
              <a:cs typeface="Calibri"/>
              <a:sym typeface="Calibri"/>
            </a:endParaRPr>
          </a:p>
          <a:p>
            <a:pPr marL="457200" lvl="0" indent="-304800" algn="l" rtl="0">
              <a:lnSpc>
                <a:spcPct val="115000"/>
              </a:lnSpc>
              <a:spcBef>
                <a:spcPts val="0"/>
              </a:spcBef>
              <a:spcAft>
                <a:spcPts val="0"/>
              </a:spcAft>
              <a:buSzPts val="1200"/>
              <a:buFont typeface="Georgia"/>
              <a:buChar char="●"/>
            </a:pPr>
            <a:r>
              <a:rPr lang="en" sz="1200">
                <a:latin typeface="Georgia"/>
                <a:ea typeface="Georgia"/>
                <a:cs typeface="Georgia"/>
                <a:sym typeface="Georgia"/>
              </a:rPr>
              <a:t>All the counties had an increase in the average prices of properties from 2000 to 2006. </a:t>
            </a:r>
            <a:endParaRPr sz="1200">
              <a:latin typeface="Georgia"/>
              <a:ea typeface="Georgia"/>
              <a:cs typeface="Georgia"/>
              <a:sym typeface="Georgia"/>
            </a:endParaRPr>
          </a:p>
          <a:p>
            <a:pPr marL="457200" lvl="0" indent="-304800" algn="l" rtl="0">
              <a:lnSpc>
                <a:spcPct val="115000"/>
              </a:lnSpc>
              <a:spcBef>
                <a:spcPts val="0"/>
              </a:spcBef>
              <a:spcAft>
                <a:spcPts val="0"/>
              </a:spcAft>
              <a:buSzPts val="1200"/>
              <a:buFont typeface="Georgia"/>
              <a:buChar char="●"/>
            </a:pPr>
            <a:r>
              <a:rPr lang="en" sz="1200">
                <a:latin typeface="Georgia"/>
                <a:ea typeface="Georgia"/>
                <a:cs typeface="Georgia"/>
                <a:sym typeface="Georgia"/>
              </a:rPr>
              <a:t>Later, all the counties have seen a downtrend in the average house prices from the end of 2006 to 2012 due to economic recession. </a:t>
            </a:r>
            <a:endParaRPr sz="1200">
              <a:latin typeface="Georgia"/>
              <a:ea typeface="Georgia"/>
              <a:cs typeface="Georgia"/>
              <a:sym typeface="Georgia"/>
            </a:endParaRPr>
          </a:p>
          <a:p>
            <a:pPr marL="457200" lvl="0" indent="-304800" algn="l" rtl="0">
              <a:lnSpc>
                <a:spcPct val="115000"/>
              </a:lnSpc>
              <a:spcBef>
                <a:spcPts val="0"/>
              </a:spcBef>
              <a:spcAft>
                <a:spcPts val="0"/>
              </a:spcAft>
              <a:buSzPts val="1200"/>
              <a:buFont typeface="Georgia"/>
              <a:buChar char="●"/>
            </a:pPr>
            <a:r>
              <a:rPr lang="en" sz="1200">
                <a:latin typeface="Georgia"/>
                <a:ea typeface="Georgia"/>
                <a:cs typeface="Georgia"/>
                <a:sym typeface="Georgia"/>
              </a:rPr>
              <a:t>After that, the average prices have again started to increase</a:t>
            </a:r>
            <a:endParaRPr sz="1200">
              <a:latin typeface="Georgia"/>
              <a:ea typeface="Georgia"/>
              <a:cs typeface="Georgia"/>
              <a:sym typeface="Georgia"/>
            </a:endParaRPr>
          </a:p>
        </p:txBody>
      </p:sp>
      <p:pic>
        <p:nvPicPr>
          <p:cNvPr id="441" name="Google Shape;441;p53"/>
          <p:cNvPicPr preferRelativeResize="0"/>
          <p:nvPr/>
        </p:nvPicPr>
        <p:blipFill>
          <a:blip r:embed="rId3">
            <a:alphaModFix/>
          </a:blip>
          <a:stretch>
            <a:fillRect/>
          </a:stretch>
        </p:blipFill>
        <p:spPr>
          <a:xfrm>
            <a:off x="122625" y="936575"/>
            <a:ext cx="6139116" cy="38387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5"/>
        <p:cNvGrpSpPr/>
        <p:nvPr/>
      </p:nvGrpSpPr>
      <p:grpSpPr>
        <a:xfrm>
          <a:off x="0" y="0"/>
          <a:ext cx="0" cy="0"/>
          <a:chOff x="0" y="0"/>
          <a:chExt cx="0" cy="0"/>
        </a:xfrm>
      </p:grpSpPr>
      <p:sp>
        <p:nvSpPr>
          <p:cNvPr id="446" name="Google Shape;446;p54"/>
          <p:cNvSpPr txBox="1">
            <a:spLocks noGrp="1"/>
          </p:cNvSpPr>
          <p:nvPr>
            <p:ph type="title"/>
          </p:nvPr>
        </p:nvSpPr>
        <p:spPr>
          <a:xfrm>
            <a:off x="1297500" y="41325"/>
            <a:ext cx="7038900" cy="477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latin typeface="Impact"/>
                <a:ea typeface="Impact"/>
                <a:cs typeface="Impact"/>
                <a:sym typeface="Impact"/>
              </a:rPr>
              <a:t>Average housing prices for all counties in California</a:t>
            </a:r>
            <a:endParaRPr dirty="0">
              <a:latin typeface="Impact"/>
              <a:ea typeface="Impact"/>
              <a:cs typeface="Impact"/>
              <a:sym typeface="Impact"/>
            </a:endParaRPr>
          </a:p>
        </p:txBody>
      </p:sp>
      <p:sp>
        <p:nvSpPr>
          <p:cNvPr id="447" name="Google Shape;447;p54"/>
          <p:cNvSpPr txBox="1">
            <a:spLocks noGrp="1"/>
          </p:cNvSpPr>
          <p:nvPr>
            <p:ph type="body" idx="1"/>
          </p:nvPr>
        </p:nvSpPr>
        <p:spPr>
          <a:xfrm>
            <a:off x="1097725" y="4076825"/>
            <a:ext cx="4025700" cy="10668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200" b="1" dirty="0">
                <a:solidFill>
                  <a:srgbClr val="000000"/>
                </a:solidFill>
                <a:latin typeface="Calibri"/>
                <a:ea typeface="Calibri"/>
                <a:cs typeface="Calibri"/>
                <a:sym typeface="Calibri"/>
              </a:rPr>
              <a:t>Work</a:t>
            </a:r>
            <a:r>
              <a:rPr lang="en" dirty="0">
                <a:solidFill>
                  <a:srgbClr val="31333F"/>
                </a:solidFill>
                <a:highlight>
                  <a:schemeClr val="lt1"/>
                </a:highlight>
                <a:latin typeface="Arial"/>
                <a:ea typeface="Arial"/>
                <a:cs typeface="Arial"/>
                <a:sym typeface="Arial"/>
              </a:rPr>
              <a:t>🔨</a:t>
            </a:r>
            <a:r>
              <a:rPr lang="en" sz="1200" dirty="0">
                <a:solidFill>
                  <a:srgbClr val="000000"/>
                </a:solidFill>
                <a:latin typeface="Calibri"/>
                <a:ea typeface="Calibri"/>
                <a:cs typeface="Calibri"/>
                <a:sym typeface="Calibri"/>
              </a:rPr>
              <a:t>:</a:t>
            </a:r>
            <a:r>
              <a:rPr lang="en" sz="1200" u="sng" dirty="0">
                <a:solidFill>
                  <a:srgbClr val="000000"/>
                </a:solidFill>
                <a:latin typeface="Calibri"/>
                <a:ea typeface="Calibri"/>
                <a:cs typeface="Calibri"/>
                <a:sym typeface="Calibri"/>
              </a:rPr>
              <a:t>                                                                                                           </a:t>
            </a:r>
            <a:endParaRPr sz="1200" u="sng" dirty="0">
              <a:solidFill>
                <a:srgbClr val="000000"/>
              </a:solidFill>
              <a:latin typeface="Calibri"/>
              <a:ea typeface="Calibri"/>
              <a:cs typeface="Calibri"/>
              <a:sym typeface="Calibri"/>
            </a:endParaRPr>
          </a:p>
          <a:p>
            <a:pPr marL="457200" lvl="0" indent="-299085" algn="l" rtl="0">
              <a:spcBef>
                <a:spcPts val="0"/>
              </a:spcBef>
              <a:spcAft>
                <a:spcPts val="0"/>
              </a:spcAft>
              <a:buClr>
                <a:srgbClr val="000000"/>
              </a:buClr>
              <a:buSzPct val="100000"/>
              <a:buFont typeface="Calibri"/>
              <a:buChar char="●"/>
            </a:pPr>
            <a:r>
              <a:rPr lang="en" sz="1200" dirty="0">
                <a:solidFill>
                  <a:srgbClr val="000000"/>
                </a:solidFill>
                <a:latin typeface="Calibri"/>
                <a:ea typeface="Calibri"/>
                <a:cs typeface="Calibri"/>
                <a:sym typeface="Calibri"/>
              </a:rPr>
              <a:t>All the counties in CA and Average Prices of each county</a:t>
            </a:r>
            <a:endParaRPr sz="1200" dirty="0">
              <a:solidFill>
                <a:srgbClr val="000000"/>
              </a:solidFill>
              <a:latin typeface="Calibri"/>
              <a:ea typeface="Calibri"/>
              <a:cs typeface="Calibri"/>
              <a:sym typeface="Calibri"/>
            </a:endParaRPr>
          </a:p>
          <a:p>
            <a:pPr marL="457200" lvl="0" indent="0" algn="l" rtl="0">
              <a:spcBef>
                <a:spcPts val="0"/>
              </a:spcBef>
              <a:spcAft>
                <a:spcPts val="0"/>
              </a:spcAft>
              <a:buNone/>
            </a:pPr>
            <a:r>
              <a:rPr lang="en" sz="1200" dirty="0">
                <a:solidFill>
                  <a:srgbClr val="000000"/>
                </a:solidFill>
                <a:latin typeface="Calibri"/>
                <a:ea typeface="Calibri"/>
                <a:cs typeface="Calibri"/>
                <a:sym typeface="Calibri"/>
              </a:rPr>
              <a:t>information was used</a:t>
            </a:r>
            <a:endParaRPr sz="1200" dirty="0">
              <a:solidFill>
                <a:srgbClr val="000000"/>
              </a:solidFill>
              <a:latin typeface="Calibri"/>
              <a:ea typeface="Calibri"/>
              <a:cs typeface="Calibri"/>
              <a:sym typeface="Calibri"/>
            </a:endParaRPr>
          </a:p>
          <a:p>
            <a:pPr marL="457200" lvl="0" indent="-299085" algn="l" rtl="0">
              <a:spcBef>
                <a:spcPts val="0"/>
              </a:spcBef>
              <a:spcAft>
                <a:spcPts val="0"/>
              </a:spcAft>
              <a:buClr>
                <a:srgbClr val="000000"/>
              </a:buClr>
              <a:buSzPct val="100000"/>
              <a:buFont typeface="Calibri"/>
              <a:buChar char="●"/>
            </a:pPr>
            <a:r>
              <a:rPr lang="en" sz="1200" dirty="0">
                <a:solidFill>
                  <a:srgbClr val="000000"/>
                </a:solidFill>
                <a:latin typeface="Calibri"/>
                <a:ea typeface="Calibri"/>
                <a:cs typeface="Calibri"/>
                <a:sym typeface="Calibri"/>
              </a:rPr>
              <a:t>Arranged in the descending order of Average price</a:t>
            </a:r>
            <a:endParaRPr dirty="0"/>
          </a:p>
        </p:txBody>
      </p:sp>
      <p:sp>
        <p:nvSpPr>
          <p:cNvPr id="448" name="Google Shape;448;p54"/>
          <p:cNvSpPr txBox="1"/>
          <p:nvPr/>
        </p:nvSpPr>
        <p:spPr>
          <a:xfrm>
            <a:off x="4949700" y="4117325"/>
            <a:ext cx="3904200" cy="83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100" b="1">
                <a:latin typeface="Calibri"/>
                <a:ea typeface="Calibri"/>
                <a:cs typeface="Calibri"/>
                <a:sym typeface="Calibri"/>
              </a:rPr>
              <a:t>Analysis</a:t>
            </a:r>
            <a:r>
              <a:rPr lang="en" sz="1600">
                <a:highlight>
                  <a:srgbClr val="FFFFFF"/>
                </a:highlight>
              </a:rPr>
              <a:t>💡</a:t>
            </a:r>
            <a:r>
              <a:rPr lang="en" sz="1100">
                <a:latin typeface="Calibri"/>
                <a:ea typeface="Calibri"/>
                <a:cs typeface="Calibri"/>
                <a:sym typeface="Calibri"/>
              </a:rPr>
              <a:t>: </a:t>
            </a:r>
            <a:endParaRPr sz="1100">
              <a:latin typeface="Calibri"/>
              <a:ea typeface="Calibri"/>
              <a:cs typeface="Calibri"/>
              <a:sym typeface="Calibri"/>
            </a:endParaRPr>
          </a:p>
          <a:p>
            <a:pPr marL="457200" lvl="0" indent="-298450" algn="l" rtl="0">
              <a:lnSpc>
                <a:spcPct val="115000"/>
              </a:lnSpc>
              <a:spcBef>
                <a:spcPts val="0"/>
              </a:spcBef>
              <a:spcAft>
                <a:spcPts val="0"/>
              </a:spcAft>
              <a:buClr>
                <a:srgbClr val="000000"/>
              </a:buClr>
              <a:buSzPts val="1100"/>
              <a:buFont typeface="Calibri"/>
              <a:buChar char="●"/>
            </a:pPr>
            <a:r>
              <a:rPr lang="en" sz="1100">
                <a:latin typeface="Calibri"/>
                <a:ea typeface="Calibri"/>
                <a:cs typeface="Calibri"/>
                <a:sym typeface="Calibri"/>
              </a:rPr>
              <a:t>San Mateo County has the highest Average pricing</a:t>
            </a:r>
            <a:endParaRPr sz="1100">
              <a:latin typeface="Calibri"/>
              <a:ea typeface="Calibri"/>
              <a:cs typeface="Calibri"/>
              <a:sym typeface="Calibri"/>
            </a:endParaRPr>
          </a:p>
          <a:p>
            <a:pPr marL="457200" lvl="0" indent="-298450" algn="l" rtl="0">
              <a:lnSpc>
                <a:spcPct val="115000"/>
              </a:lnSpc>
              <a:spcBef>
                <a:spcPts val="0"/>
              </a:spcBef>
              <a:spcAft>
                <a:spcPts val="0"/>
              </a:spcAft>
              <a:buClr>
                <a:srgbClr val="000000"/>
              </a:buClr>
              <a:buSzPts val="1100"/>
              <a:buFont typeface="Calibri"/>
              <a:buChar char="●"/>
            </a:pPr>
            <a:r>
              <a:rPr lang="en" sz="1100">
                <a:latin typeface="Calibri"/>
                <a:ea typeface="Calibri"/>
                <a:cs typeface="Calibri"/>
                <a:sym typeface="Calibri"/>
              </a:rPr>
              <a:t>Modoc County has the lowest average pricing</a:t>
            </a:r>
            <a:endParaRPr sz="1100">
              <a:latin typeface="Calibri"/>
              <a:ea typeface="Calibri"/>
              <a:cs typeface="Calibri"/>
              <a:sym typeface="Calibri"/>
            </a:endParaRPr>
          </a:p>
        </p:txBody>
      </p:sp>
      <p:pic>
        <p:nvPicPr>
          <p:cNvPr id="449" name="Google Shape;449;p54"/>
          <p:cNvPicPr preferRelativeResize="0"/>
          <p:nvPr/>
        </p:nvPicPr>
        <p:blipFill>
          <a:blip r:embed="rId3">
            <a:alphaModFix/>
          </a:blip>
          <a:stretch>
            <a:fillRect/>
          </a:stretch>
        </p:blipFill>
        <p:spPr>
          <a:xfrm>
            <a:off x="351825" y="519225"/>
            <a:ext cx="8693212" cy="35576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53"/>
        <p:cNvGrpSpPr/>
        <p:nvPr/>
      </p:nvGrpSpPr>
      <p:grpSpPr>
        <a:xfrm>
          <a:off x="0" y="0"/>
          <a:ext cx="0" cy="0"/>
          <a:chOff x="0" y="0"/>
          <a:chExt cx="0" cy="0"/>
        </a:xfrm>
      </p:grpSpPr>
      <p:sp>
        <p:nvSpPr>
          <p:cNvPr id="454" name="Google Shape;454;p55"/>
          <p:cNvSpPr txBox="1">
            <a:spLocks noGrp="1"/>
          </p:cNvSpPr>
          <p:nvPr>
            <p:ph type="title"/>
          </p:nvPr>
        </p:nvSpPr>
        <p:spPr>
          <a:xfrm>
            <a:off x="1297500" y="163300"/>
            <a:ext cx="7038900" cy="48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latin typeface="Impact"/>
                <a:ea typeface="Impact"/>
                <a:cs typeface="Impact"/>
                <a:sym typeface="Impact"/>
              </a:rPr>
              <a:t>Trend in the housing prices over years in California</a:t>
            </a:r>
            <a:endParaRPr dirty="0">
              <a:latin typeface="Impact"/>
              <a:ea typeface="Impact"/>
              <a:cs typeface="Impact"/>
              <a:sym typeface="Impact"/>
            </a:endParaRPr>
          </a:p>
        </p:txBody>
      </p:sp>
      <p:sp>
        <p:nvSpPr>
          <p:cNvPr id="456" name="Google Shape;456;p55"/>
          <p:cNvSpPr txBox="1">
            <a:spLocks noGrp="1"/>
          </p:cNvSpPr>
          <p:nvPr>
            <p:ph type="body" idx="1"/>
          </p:nvPr>
        </p:nvSpPr>
        <p:spPr>
          <a:xfrm>
            <a:off x="6643700" y="762375"/>
            <a:ext cx="2342400" cy="37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b="1" dirty="0">
                <a:solidFill>
                  <a:srgbClr val="000000"/>
                </a:solidFill>
                <a:latin typeface="Calibri"/>
                <a:ea typeface="Calibri"/>
                <a:cs typeface="Calibri"/>
                <a:sym typeface="Calibri"/>
              </a:rPr>
              <a:t>Work </a:t>
            </a:r>
            <a:r>
              <a:rPr lang="en" sz="1400" dirty="0">
                <a:solidFill>
                  <a:srgbClr val="31333F"/>
                </a:solidFill>
                <a:highlight>
                  <a:schemeClr val="lt1"/>
                </a:highlight>
                <a:latin typeface="Calibri"/>
                <a:ea typeface="Calibri"/>
                <a:cs typeface="Calibri"/>
                <a:sym typeface="Calibri"/>
              </a:rPr>
              <a:t>🔨</a:t>
            </a:r>
            <a:r>
              <a:rPr lang="en" sz="1400" u="sng" dirty="0">
                <a:solidFill>
                  <a:srgbClr val="000000"/>
                </a:solidFill>
                <a:latin typeface="Calibri"/>
                <a:ea typeface="Calibri"/>
                <a:cs typeface="Calibri"/>
                <a:sym typeface="Calibri"/>
              </a:rPr>
              <a:t>:</a:t>
            </a:r>
            <a:endParaRPr sz="1400" u="sng" dirty="0">
              <a:solidFill>
                <a:srgbClr val="000000"/>
              </a:solidFill>
              <a:latin typeface="Calibri"/>
              <a:ea typeface="Calibri"/>
              <a:cs typeface="Calibri"/>
              <a:sym typeface="Calibri"/>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Grouped by  year and calculated the average prices of properties</a:t>
            </a:r>
            <a:endParaRPr sz="1200" dirty="0">
              <a:solidFill>
                <a:srgbClr val="000000"/>
              </a:solidFill>
              <a:latin typeface="Georgia"/>
              <a:ea typeface="Georgia"/>
              <a:cs typeface="Georgia"/>
              <a:sym typeface="Georgia"/>
            </a:endParaRPr>
          </a:p>
          <a:p>
            <a:pPr marL="457200" lvl="0" indent="0" algn="l" rtl="0">
              <a:spcBef>
                <a:spcPts val="0"/>
              </a:spcBef>
              <a:spcAft>
                <a:spcPts val="0"/>
              </a:spcAft>
              <a:buNone/>
            </a:pPr>
            <a:endParaRPr sz="1200" dirty="0">
              <a:solidFill>
                <a:srgbClr val="000000"/>
              </a:solidFill>
              <a:latin typeface="Calibri"/>
              <a:ea typeface="Calibri"/>
              <a:cs typeface="Calibri"/>
              <a:sym typeface="Calibri"/>
            </a:endParaRPr>
          </a:p>
          <a:p>
            <a:pPr marL="0" lvl="0" indent="0" algn="l" rtl="0">
              <a:spcBef>
                <a:spcPts val="0"/>
              </a:spcBef>
              <a:spcAft>
                <a:spcPts val="0"/>
              </a:spcAft>
              <a:buNone/>
            </a:pPr>
            <a:r>
              <a:rPr lang="en" sz="1400" b="1" dirty="0">
                <a:solidFill>
                  <a:srgbClr val="000000"/>
                </a:solidFill>
                <a:latin typeface="Calibri"/>
                <a:ea typeface="Calibri"/>
                <a:cs typeface="Calibri"/>
                <a:sym typeface="Calibri"/>
              </a:rPr>
              <a:t>Analysis</a:t>
            </a:r>
            <a:r>
              <a:rPr lang="en" sz="1400" dirty="0">
                <a:solidFill>
                  <a:srgbClr val="000000"/>
                </a:solidFill>
                <a:highlight>
                  <a:srgbClr val="FFFFFF"/>
                </a:highlight>
                <a:latin typeface="Calibri"/>
                <a:ea typeface="Calibri"/>
                <a:cs typeface="Calibri"/>
                <a:sym typeface="Calibri"/>
              </a:rPr>
              <a:t>💡</a:t>
            </a:r>
            <a:r>
              <a:rPr lang="en" sz="1400" b="1" dirty="0">
                <a:solidFill>
                  <a:srgbClr val="000000"/>
                </a:solidFill>
                <a:latin typeface="Calibri"/>
                <a:ea typeface="Calibri"/>
                <a:cs typeface="Calibri"/>
                <a:sym typeface="Calibri"/>
              </a:rPr>
              <a:t>:</a:t>
            </a:r>
            <a:endParaRPr sz="1400" dirty="0">
              <a:solidFill>
                <a:srgbClr val="000000"/>
              </a:solidFill>
              <a:latin typeface="Calibri"/>
              <a:ea typeface="Calibri"/>
              <a:cs typeface="Calibri"/>
              <a:sym typeface="Calibri"/>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An increasing trend has been observed from 2000 till 2006.</a:t>
            </a:r>
            <a:endParaRPr sz="12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Downfall from 2006 to 2011. </a:t>
            </a:r>
            <a:endParaRPr sz="1200" dirty="0">
              <a:solidFill>
                <a:srgbClr val="000000"/>
              </a:solidFill>
              <a:latin typeface="Georgia"/>
              <a:ea typeface="Georgia"/>
              <a:cs typeface="Georgia"/>
              <a:sym typeface="Georgia"/>
            </a:endParaRPr>
          </a:p>
          <a:p>
            <a:pPr marL="457200" lvl="0" indent="-304800" algn="l" rtl="0">
              <a:spcBef>
                <a:spcPts val="0"/>
              </a:spcBef>
              <a:spcAft>
                <a:spcPts val="0"/>
              </a:spcAft>
              <a:buClr>
                <a:srgbClr val="000000"/>
              </a:buClr>
              <a:buSzPts val="1200"/>
              <a:buFont typeface="Georgia"/>
              <a:buChar char="●"/>
            </a:pPr>
            <a:r>
              <a:rPr lang="en" sz="1200" dirty="0">
                <a:solidFill>
                  <a:srgbClr val="000000"/>
                </a:solidFill>
                <a:latin typeface="Georgia"/>
                <a:ea typeface="Georgia"/>
                <a:cs typeface="Georgia"/>
                <a:sym typeface="Georgia"/>
              </a:rPr>
              <a:t>Since 2012 till date a tremendous increase in the prices can be observed clearly.</a:t>
            </a:r>
            <a:endParaRPr sz="1200" dirty="0">
              <a:solidFill>
                <a:srgbClr val="000000"/>
              </a:solidFill>
              <a:latin typeface="Georgia"/>
              <a:ea typeface="Georgia"/>
              <a:cs typeface="Georgia"/>
              <a:sym typeface="Georgia"/>
            </a:endParaRPr>
          </a:p>
        </p:txBody>
      </p:sp>
      <p:pic>
        <p:nvPicPr>
          <p:cNvPr id="455" name="Google Shape;455;p55"/>
          <p:cNvPicPr preferRelativeResize="0"/>
          <p:nvPr/>
        </p:nvPicPr>
        <p:blipFill>
          <a:blip r:embed="rId3">
            <a:alphaModFix/>
          </a:blip>
          <a:stretch>
            <a:fillRect/>
          </a:stretch>
        </p:blipFill>
        <p:spPr>
          <a:xfrm>
            <a:off x="347675" y="932075"/>
            <a:ext cx="6114770" cy="35466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60"/>
        <p:cNvGrpSpPr/>
        <p:nvPr/>
      </p:nvGrpSpPr>
      <p:grpSpPr>
        <a:xfrm>
          <a:off x="0" y="0"/>
          <a:ext cx="0" cy="0"/>
          <a:chOff x="0" y="0"/>
          <a:chExt cx="0" cy="0"/>
        </a:xfrm>
      </p:grpSpPr>
      <p:sp>
        <p:nvSpPr>
          <p:cNvPr id="461" name="Google Shape;461;p56"/>
          <p:cNvSpPr txBox="1">
            <a:spLocks noGrp="1"/>
          </p:cNvSpPr>
          <p:nvPr>
            <p:ph type="title"/>
          </p:nvPr>
        </p:nvSpPr>
        <p:spPr>
          <a:xfrm>
            <a:off x="1297500" y="71825"/>
            <a:ext cx="7038900" cy="4575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US">
                <a:latin typeface="Impact"/>
                <a:ea typeface="Impact"/>
                <a:cs typeface="Impact"/>
                <a:sym typeface="Impact"/>
              </a:rPr>
              <a:t>Mean Housing prices in all states of U.S</a:t>
            </a:r>
          </a:p>
        </p:txBody>
      </p:sp>
      <p:sp>
        <p:nvSpPr>
          <p:cNvPr id="462" name="Google Shape;462;p56"/>
          <p:cNvSpPr txBox="1">
            <a:spLocks noGrp="1"/>
          </p:cNvSpPr>
          <p:nvPr>
            <p:ph type="body" idx="1"/>
          </p:nvPr>
        </p:nvSpPr>
        <p:spPr>
          <a:xfrm>
            <a:off x="1297500" y="4178475"/>
            <a:ext cx="7038900" cy="964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1400" b="1" dirty="0">
                <a:solidFill>
                  <a:srgbClr val="000000"/>
                </a:solidFill>
                <a:latin typeface="Calibri"/>
                <a:ea typeface="Calibri"/>
                <a:cs typeface="Calibri"/>
                <a:sym typeface="Calibri"/>
              </a:rPr>
              <a:t>Analysis</a:t>
            </a:r>
            <a:r>
              <a:rPr lang="en" sz="1400" dirty="0">
                <a:solidFill>
                  <a:srgbClr val="000000"/>
                </a:solidFill>
                <a:highlight>
                  <a:srgbClr val="FFFFFF"/>
                </a:highlight>
                <a:latin typeface="Calibri"/>
                <a:ea typeface="Calibri"/>
                <a:cs typeface="Calibri"/>
                <a:sym typeface="Calibri"/>
              </a:rPr>
              <a:t>💡</a:t>
            </a:r>
            <a:r>
              <a:rPr lang="en" sz="1400" b="1" dirty="0">
                <a:solidFill>
                  <a:srgbClr val="000000"/>
                </a:solidFill>
                <a:latin typeface="Calibri"/>
                <a:ea typeface="Calibri"/>
                <a:cs typeface="Calibri"/>
                <a:sym typeface="Calibri"/>
              </a:rPr>
              <a:t>:</a:t>
            </a:r>
          </a:p>
          <a:p>
            <a:pPr marL="457200" lvl="0" indent="-304800" algn="l" rtl="0">
              <a:spcBef>
                <a:spcPts val="0"/>
              </a:spcBef>
              <a:spcAft>
                <a:spcPts val="0"/>
              </a:spcAft>
              <a:buClr>
                <a:srgbClr val="000000"/>
              </a:buClr>
              <a:buSzPts val="1200"/>
              <a:buFont typeface="Georgia"/>
              <a:buChar char="●"/>
            </a:pPr>
            <a:r>
              <a:rPr lang="en-US" sz="1200" dirty="0">
                <a:solidFill>
                  <a:srgbClr val="000000"/>
                </a:solidFill>
                <a:latin typeface="Georgia"/>
                <a:ea typeface="Georgia"/>
                <a:cs typeface="Georgia"/>
                <a:sym typeface="Georgia"/>
              </a:rPr>
              <a:t>Among all the states in the U.S, DC has the highest average housing price</a:t>
            </a:r>
          </a:p>
          <a:p>
            <a:pPr marL="457200" lvl="0" indent="-304800" algn="l" rtl="0">
              <a:spcBef>
                <a:spcPts val="0"/>
              </a:spcBef>
              <a:spcAft>
                <a:spcPts val="0"/>
              </a:spcAft>
              <a:buClr>
                <a:srgbClr val="000000"/>
              </a:buClr>
              <a:buSzPts val="1200"/>
              <a:buFont typeface="Georgia"/>
              <a:buChar char="●"/>
            </a:pPr>
            <a:r>
              <a:rPr lang="en-US" sz="1200" dirty="0">
                <a:solidFill>
                  <a:srgbClr val="000000"/>
                </a:solidFill>
                <a:latin typeface="Georgia"/>
                <a:ea typeface="Georgia"/>
                <a:cs typeface="Georgia"/>
                <a:sym typeface="Georgia"/>
              </a:rPr>
              <a:t>West Virginia has the least average housing price</a:t>
            </a:r>
          </a:p>
        </p:txBody>
      </p:sp>
      <p:pic>
        <p:nvPicPr>
          <p:cNvPr id="463" name="Google Shape;463;p56"/>
          <p:cNvPicPr preferRelativeResize="0"/>
          <p:nvPr/>
        </p:nvPicPr>
        <p:blipFill>
          <a:blip r:embed="rId3">
            <a:alphaModFix/>
          </a:blip>
          <a:stretch>
            <a:fillRect/>
          </a:stretch>
        </p:blipFill>
        <p:spPr>
          <a:xfrm>
            <a:off x="481237" y="616449"/>
            <a:ext cx="7855163" cy="35620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2"/>
        <p:cNvGrpSpPr/>
        <p:nvPr/>
      </p:nvGrpSpPr>
      <p:grpSpPr>
        <a:xfrm>
          <a:off x="0" y="0"/>
          <a:ext cx="0" cy="0"/>
          <a:chOff x="0" y="0"/>
          <a:chExt cx="0" cy="0"/>
        </a:xfrm>
      </p:grpSpPr>
      <p:sp>
        <p:nvSpPr>
          <p:cNvPr id="173" name="Google Shape;173;p30"/>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latin typeface="Impact"/>
                <a:ea typeface="Impact"/>
                <a:cs typeface="Impact"/>
                <a:sym typeface="Impact"/>
              </a:rPr>
              <a:t>Objectives</a:t>
            </a:r>
            <a:endParaRPr sz="3000">
              <a:latin typeface="Impact"/>
              <a:ea typeface="Impact"/>
              <a:cs typeface="Impact"/>
              <a:sym typeface="Impact"/>
            </a:endParaRPr>
          </a:p>
        </p:txBody>
      </p:sp>
      <p:sp>
        <p:nvSpPr>
          <p:cNvPr id="174" name="Google Shape;174;p30"/>
          <p:cNvSpPr txBox="1">
            <a:spLocks noGrp="1"/>
          </p:cNvSpPr>
          <p:nvPr>
            <p:ph type="body" idx="1"/>
          </p:nvPr>
        </p:nvSpPr>
        <p:spPr>
          <a:xfrm>
            <a:off x="1392300" y="1784525"/>
            <a:ext cx="6944100" cy="3137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latin typeface="Georgia"/>
                <a:ea typeface="Georgia"/>
                <a:cs typeface="Georgia"/>
                <a:sym typeface="Georgia"/>
              </a:rPr>
              <a:t>Every individual need to deal with the real estate or housing market at certain point of time in life. Having a good overview on the market will help in buying or selling the house in the market at right price.</a:t>
            </a:r>
            <a:endParaRPr dirty="0">
              <a:latin typeface="Georgia"/>
              <a:ea typeface="Georgia"/>
              <a:cs typeface="Georgia"/>
              <a:sym typeface="Georgia"/>
            </a:endParaRPr>
          </a:p>
          <a:p>
            <a:pPr marL="0" lvl="0" indent="0" algn="l" rtl="0">
              <a:spcBef>
                <a:spcPts val="1200"/>
              </a:spcBef>
              <a:spcAft>
                <a:spcPts val="1200"/>
              </a:spcAft>
              <a:buNone/>
            </a:pPr>
            <a:r>
              <a:rPr lang="en" dirty="0">
                <a:latin typeface="Georgia"/>
                <a:ea typeface="Georgia"/>
                <a:cs typeface="Georgia"/>
                <a:sym typeface="Georgia"/>
              </a:rPr>
              <a:t>In our project we will be doing exploratory data analysis and prediction on housing prices at various cities in the Bay Area such as Fremont, South San Francisco, San Mateo, Burlingame, Palo Alto, Santa  Clara, Cupertino, Milpitas etc. that are listed on Zillow.</a:t>
            </a:r>
            <a:endParaRPr dirty="0">
              <a:latin typeface="Georgia"/>
              <a:ea typeface="Georgia"/>
              <a:cs typeface="Georgia"/>
              <a:sym typeface="Georgi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67"/>
        <p:cNvGrpSpPr/>
        <p:nvPr/>
      </p:nvGrpSpPr>
      <p:grpSpPr>
        <a:xfrm>
          <a:off x="0" y="0"/>
          <a:ext cx="0" cy="0"/>
          <a:chOff x="0" y="0"/>
          <a:chExt cx="0" cy="0"/>
        </a:xfrm>
      </p:grpSpPr>
      <p:sp>
        <p:nvSpPr>
          <p:cNvPr id="468" name="Google Shape;468;p57"/>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300" b="0">
                <a:latin typeface="Impact"/>
                <a:ea typeface="Impact"/>
                <a:cs typeface="Impact"/>
                <a:sym typeface="Impact"/>
              </a:rPr>
              <a:t>How did housing prices change since the lockdown? </a:t>
            </a:r>
            <a:endParaRPr sz="3300">
              <a:latin typeface="Impact"/>
              <a:ea typeface="Impact"/>
              <a:cs typeface="Impact"/>
              <a:sym typeface="Impact"/>
            </a:endParaRPr>
          </a:p>
        </p:txBody>
      </p:sp>
      <p:sp>
        <p:nvSpPr>
          <p:cNvPr id="469" name="Google Shape;469;p57"/>
          <p:cNvSpPr txBox="1">
            <a:spLocks noGrp="1"/>
          </p:cNvSpPr>
          <p:nvPr>
            <p:ph type="body" idx="1"/>
          </p:nvPr>
        </p:nvSpPr>
        <p:spPr>
          <a:xfrm>
            <a:off x="3098500" y="1567550"/>
            <a:ext cx="5775600" cy="3179400"/>
          </a:xfrm>
          <a:prstGeom prst="rect">
            <a:avLst/>
          </a:prstGeom>
        </p:spPr>
        <p:txBody>
          <a:bodyPr spcFirstLastPara="1" wrap="square" lIns="91425" tIns="91425" rIns="91425" bIns="91425" anchor="t" anchorCtr="0">
            <a:normAutofit/>
          </a:bodyPr>
          <a:lstStyle/>
          <a:p>
            <a:pPr marL="190500" marR="190500" lvl="0" indent="0" algn="l" rtl="0">
              <a:lnSpc>
                <a:spcPct val="100000"/>
              </a:lnSpc>
              <a:spcBef>
                <a:spcPts val="1000"/>
              </a:spcBef>
              <a:spcAft>
                <a:spcPts val="0"/>
              </a:spcAft>
              <a:buClr>
                <a:schemeClr val="dk1"/>
              </a:buClr>
              <a:buSzPts val="1100"/>
              <a:buFont typeface="Arial"/>
              <a:buNone/>
            </a:pPr>
            <a:r>
              <a:rPr lang="en" sz="1350" b="1">
                <a:solidFill>
                  <a:srgbClr val="000000"/>
                </a:solidFill>
                <a:latin typeface="Arial"/>
                <a:ea typeface="Arial"/>
                <a:cs typeface="Arial"/>
                <a:sym typeface="Arial"/>
              </a:rPr>
              <a:t>Work</a:t>
            </a:r>
            <a:r>
              <a:rPr lang="en">
                <a:solidFill>
                  <a:srgbClr val="31333F"/>
                </a:solidFill>
                <a:highlight>
                  <a:srgbClr val="FFFFFF"/>
                </a:highlight>
                <a:latin typeface="Arial"/>
                <a:ea typeface="Arial"/>
                <a:cs typeface="Arial"/>
                <a:sym typeface="Arial"/>
              </a:rPr>
              <a:t>🔨</a:t>
            </a:r>
            <a:r>
              <a:rPr lang="en" sz="1350" b="1">
                <a:latin typeface="Arial"/>
                <a:ea typeface="Arial"/>
                <a:cs typeface="Arial"/>
                <a:sym typeface="Arial"/>
              </a:rPr>
              <a:t>:</a:t>
            </a:r>
            <a:endParaRPr sz="1050">
              <a:latin typeface="Arial"/>
              <a:ea typeface="Arial"/>
              <a:cs typeface="Arial"/>
              <a:sym typeface="Arial"/>
            </a:endParaRPr>
          </a:p>
          <a:p>
            <a:pPr marL="457200" lvl="0" indent="-295275" algn="l" rtl="0">
              <a:spcBef>
                <a:spcPts val="1100"/>
              </a:spcBef>
              <a:spcAft>
                <a:spcPts val="0"/>
              </a:spcAft>
              <a:buSzPts val="1050"/>
              <a:buFont typeface="Arial"/>
              <a:buChar char="●"/>
            </a:pPr>
            <a:r>
              <a:rPr lang="en" sz="1050">
                <a:latin typeface="Arial"/>
                <a:ea typeface="Arial"/>
                <a:cs typeface="Arial"/>
                <a:sym typeface="Arial"/>
              </a:rPr>
              <a:t>Mean  price change rate  for each city were captured for 2 years from Mar 19,2018 to March 18,2020 (before lockdown)and for 1.5 years from  Mar 19,2020 to until now (after lock down).</a:t>
            </a:r>
            <a:endParaRPr sz="1050">
              <a:latin typeface="Arial"/>
              <a:ea typeface="Arial"/>
              <a:cs typeface="Arial"/>
              <a:sym typeface="Arial"/>
            </a:endParaRPr>
          </a:p>
          <a:p>
            <a:pPr marL="457200" lvl="0" indent="-295275" algn="l" rtl="0">
              <a:spcBef>
                <a:spcPts val="0"/>
              </a:spcBef>
              <a:spcAft>
                <a:spcPts val="0"/>
              </a:spcAft>
              <a:buSzPts val="1050"/>
              <a:buFont typeface="Arial"/>
              <a:buChar char="●"/>
            </a:pPr>
            <a:r>
              <a:rPr lang="en" sz="1050">
                <a:latin typeface="Arial"/>
                <a:ea typeface="Arial"/>
                <a:cs typeface="Arial"/>
                <a:sym typeface="Arial"/>
              </a:rPr>
              <a:t>For each city in bay area, calculated the average mean price change rate before and after March 19,2020. </a:t>
            </a:r>
            <a:endParaRPr sz="1050">
              <a:latin typeface="Arial"/>
              <a:ea typeface="Arial"/>
              <a:cs typeface="Arial"/>
              <a:sym typeface="Arial"/>
            </a:endParaRPr>
          </a:p>
        </p:txBody>
      </p:sp>
      <p:pic>
        <p:nvPicPr>
          <p:cNvPr id="470" name="Google Shape;470;p57"/>
          <p:cNvPicPr preferRelativeResize="0"/>
          <p:nvPr/>
        </p:nvPicPr>
        <p:blipFill>
          <a:blip r:embed="rId3">
            <a:alphaModFix/>
          </a:blip>
          <a:stretch>
            <a:fillRect/>
          </a:stretch>
        </p:blipFill>
        <p:spPr>
          <a:xfrm>
            <a:off x="-140775" y="1654325"/>
            <a:ext cx="4182974" cy="27886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4"/>
        <p:cNvGrpSpPr/>
        <p:nvPr/>
      </p:nvGrpSpPr>
      <p:grpSpPr>
        <a:xfrm>
          <a:off x="0" y="0"/>
          <a:ext cx="0" cy="0"/>
          <a:chOff x="0" y="0"/>
          <a:chExt cx="0" cy="0"/>
        </a:xfrm>
      </p:grpSpPr>
      <p:sp>
        <p:nvSpPr>
          <p:cNvPr id="475" name="Google Shape;475;p58"/>
          <p:cNvSpPr txBox="1">
            <a:spLocks noGrp="1"/>
          </p:cNvSpPr>
          <p:nvPr>
            <p:ph type="title"/>
          </p:nvPr>
        </p:nvSpPr>
        <p:spPr>
          <a:xfrm>
            <a:off x="1308225" y="200850"/>
            <a:ext cx="7038900" cy="5175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latin typeface="Impact"/>
                <a:ea typeface="Impact"/>
                <a:cs typeface="Impact"/>
                <a:sym typeface="Impact"/>
              </a:rPr>
              <a:t>Pre - Lockdown (March 19, 2018 to March 18, 2020)   </a:t>
            </a:r>
            <a:endParaRPr>
              <a:latin typeface="Impact"/>
              <a:ea typeface="Impact"/>
              <a:cs typeface="Impact"/>
              <a:sym typeface="Impact"/>
            </a:endParaRPr>
          </a:p>
        </p:txBody>
      </p:sp>
      <p:pic>
        <p:nvPicPr>
          <p:cNvPr id="476" name="Google Shape;476;p58"/>
          <p:cNvPicPr preferRelativeResize="0"/>
          <p:nvPr/>
        </p:nvPicPr>
        <p:blipFill>
          <a:blip r:embed="rId3">
            <a:alphaModFix/>
          </a:blip>
          <a:stretch>
            <a:fillRect/>
          </a:stretch>
        </p:blipFill>
        <p:spPr>
          <a:xfrm>
            <a:off x="311450" y="785450"/>
            <a:ext cx="8781099" cy="426055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80"/>
        <p:cNvGrpSpPr/>
        <p:nvPr/>
      </p:nvGrpSpPr>
      <p:grpSpPr>
        <a:xfrm>
          <a:off x="0" y="0"/>
          <a:ext cx="0" cy="0"/>
          <a:chOff x="0" y="0"/>
          <a:chExt cx="0" cy="0"/>
        </a:xfrm>
      </p:grpSpPr>
      <p:sp>
        <p:nvSpPr>
          <p:cNvPr id="481" name="Google Shape;481;p59"/>
          <p:cNvSpPr txBox="1">
            <a:spLocks noGrp="1"/>
          </p:cNvSpPr>
          <p:nvPr>
            <p:ph type="title"/>
          </p:nvPr>
        </p:nvSpPr>
        <p:spPr>
          <a:xfrm>
            <a:off x="1297500" y="97500"/>
            <a:ext cx="7038900" cy="524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latin typeface="Impact"/>
                <a:ea typeface="Impact"/>
                <a:cs typeface="Impact"/>
                <a:sym typeface="Impact"/>
              </a:rPr>
              <a:t>During Lockdown (March 19, 2020 onwards)</a:t>
            </a:r>
            <a:endParaRPr>
              <a:latin typeface="Impact"/>
              <a:ea typeface="Impact"/>
              <a:cs typeface="Impact"/>
              <a:sym typeface="Impact"/>
            </a:endParaRPr>
          </a:p>
        </p:txBody>
      </p:sp>
      <p:pic>
        <p:nvPicPr>
          <p:cNvPr id="482" name="Google Shape;482;p59"/>
          <p:cNvPicPr preferRelativeResize="0"/>
          <p:nvPr/>
        </p:nvPicPr>
        <p:blipFill>
          <a:blip r:embed="rId3">
            <a:alphaModFix/>
          </a:blip>
          <a:stretch>
            <a:fillRect/>
          </a:stretch>
        </p:blipFill>
        <p:spPr>
          <a:xfrm>
            <a:off x="0" y="621600"/>
            <a:ext cx="9031599" cy="44262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86"/>
        <p:cNvGrpSpPr/>
        <p:nvPr/>
      </p:nvGrpSpPr>
      <p:grpSpPr>
        <a:xfrm>
          <a:off x="0" y="0"/>
          <a:ext cx="0" cy="0"/>
          <a:chOff x="0" y="0"/>
          <a:chExt cx="0" cy="0"/>
        </a:xfrm>
      </p:grpSpPr>
      <p:sp>
        <p:nvSpPr>
          <p:cNvPr id="487" name="Google Shape;487;p60"/>
          <p:cNvSpPr txBox="1">
            <a:spLocks noGrp="1"/>
          </p:cNvSpPr>
          <p:nvPr>
            <p:ph type="title"/>
          </p:nvPr>
        </p:nvSpPr>
        <p:spPr>
          <a:xfrm>
            <a:off x="1297500" y="109700"/>
            <a:ext cx="7038900" cy="4755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latin typeface="Impact"/>
                <a:ea typeface="Impact"/>
                <a:cs typeface="Impact"/>
                <a:sym typeface="Impact"/>
              </a:rPr>
              <a:t>Comparing data before and After Lockdown</a:t>
            </a:r>
            <a:endParaRPr>
              <a:latin typeface="Impact"/>
              <a:ea typeface="Impact"/>
              <a:cs typeface="Impact"/>
              <a:sym typeface="Impact"/>
            </a:endParaRPr>
          </a:p>
        </p:txBody>
      </p:sp>
      <p:pic>
        <p:nvPicPr>
          <p:cNvPr id="488" name="Google Shape;488;p60"/>
          <p:cNvPicPr preferRelativeResize="0"/>
          <p:nvPr/>
        </p:nvPicPr>
        <p:blipFill>
          <a:blip r:embed="rId3">
            <a:alphaModFix/>
          </a:blip>
          <a:stretch>
            <a:fillRect/>
          </a:stretch>
        </p:blipFill>
        <p:spPr>
          <a:xfrm>
            <a:off x="152400" y="737600"/>
            <a:ext cx="8940150" cy="42912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92"/>
        <p:cNvGrpSpPr/>
        <p:nvPr/>
      </p:nvGrpSpPr>
      <p:grpSpPr>
        <a:xfrm>
          <a:off x="0" y="0"/>
          <a:ext cx="0" cy="0"/>
          <a:chOff x="0" y="0"/>
          <a:chExt cx="0" cy="0"/>
        </a:xfrm>
      </p:grpSpPr>
      <p:sp>
        <p:nvSpPr>
          <p:cNvPr id="493" name="Google Shape;493;p61"/>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400" b="1">
                <a:solidFill>
                  <a:srgbClr val="000000"/>
                </a:solidFill>
                <a:highlight>
                  <a:srgbClr val="FFFFFF"/>
                </a:highlight>
                <a:latin typeface="Calibri"/>
                <a:ea typeface="Calibri"/>
                <a:cs typeface="Calibri"/>
                <a:sym typeface="Calibri"/>
              </a:rPr>
              <a:t>Analysis</a:t>
            </a:r>
            <a:r>
              <a:rPr lang="en" sz="1400">
                <a:solidFill>
                  <a:srgbClr val="31333F"/>
                </a:solidFill>
                <a:highlight>
                  <a:srgbClr val="FFFFFF"/>
                </a:highlight>
                <a:latin typeface="Calibri"/>
                <a:ea typeface="Calibri"/>
                <a:cs typeface="Calibri"/>
                <a:sym typeface="Calibri"/>
              </a:rPr>
              <a:t>💡</a:t>
            </a:r>
            <a:r>
              <a:rPr lang="en" sz="1400" b="1">
                <a:solidFill>
                  <a:srgbClr val="000000"/>
                </a:solidFill>
                <a:highlight>
                  <a:srgbClr val="FFFFFF"/>
                </a:highlight>
                <a:latin typeface="Calibri"/>
                <a:ea typeface="Calibri"/>
                <a:cs typeface="Calibri"/>
                <a:sym typeface="Calibri"/>
              </a:rPr>
              <a:t>:</a:t>
            </a:r>
            <a:endParaRPr sz="1400" b="1">
              <a:solidFill>
                <a:srgbClr val="000000"/>
              </a:solidFill>
              <a:highlight>
                <a:srgbClr val="FFFFFF"/>
              </a:highlight>
              <a:latin typeface="Calibri"/>
              <a:ea typeface="Calibri"/>
              <a:cs typeface="Calibri"/>
              <a:sym typeface="Calibri"/>
            </a:endParaRPr>
          </a:p>
          <a:p>
            <a:pPr marL="457200" lvl="0" indent="-304800" algn="just" rtl="0">
              <a:spcBef>
                <a:spcPts val="1200"/>
              </a:spcBef>
              <a:spcAft>
                <a:spcPts val="0"/>
              </a:spcAft>
              <a:buClr>
                <a:srgbClr val="000000"/>
              </a:buClr>
              <a:buSzPts val="1200"/>
              <a:buFont typeface="Georgia"/>
              <a:buChar char="●"/>
            </a:pPr>
            <a:r>
              <a:rPr lang="en" sz="1200">
                <a:solidFill>
                  <a:srgbClr val="000000"/>
                </a:solidFill>
                <a:latin typeface="Georgia"/>
                <a:ea typeface="Georgia"/>
                <a:cs typeface="Georgia"/>
                <a:sym typeface="Georgia"/>
              </a:rPr>
              <a:t>Comparing average price change rate for data before and over the period of stay-at-home (i.e, March 19, 2020) , it can be observed that almost all the cities changed their housing prices during lockdown, except Belmont, Burlingame, Los Altos where they decreased the same.</a:t>
            </a:r>
            <a:endParaRPr sz="1200">
              <a:solidFill>
                <a:srgbClr val="000000"/>
              </a:solidFill>
              <a:latin typeface="Georgia"/>
              <a:ea typeface="Georgia"/>
              <a:cs typeface="Georgia"/>
              <a:sym typeface="Georgia"/>
            </a:endParaRPr>
          </a:p>
        </p:txBody>
      </p:sp>
      <p:sp>
        <p:nvSpPr>
          <p:cNvPr id="494" name="Google Shape;494;p61"/>
          <p:cNvSpPr txBox="1"/>
          <p:nvPr/>
        </p:nvSpPr>
        <p:spPr>
          <a:xfrm>
            <a:off x="1026850" y="0"/>
            <a:ext cx="74406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a:solidFill>
                  <a:schemeClr val="accent1"/>
                </a:solidFill>
                <a:latin typeface="Impact"/>
                <a:ea typeface="Impact"/>
                <a:cs typeface="Impact"/>
                <a:sym typeface="Impact"/>
              </a:rPr>
              <a:t>Comparing data before and After Lockdown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62"/>
          <p:cNvSpPr txBox="1">
            <a:spLocks noGrp="1"/>
          </p:cNvSpPr>
          <p:nvPr>
            <p:ph type="title"/>
          </p:nvPr>
        </p:nvSpPr>
        <p:spPr>
          <a:xfrm>
            <a:off x="628650" y="55795"/>
            <a:ext cx="7886700" cy="3924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2100"/>
              <a:buFont typeface="Times New Roman"/>
              <a:buNone/>
            </a:pPr>
            <a:r>
              <a:rPr lang="en" sz="2100" b="1">
                <a:solidFill>
                  <a:schemeClr val="accent2"/>
                </a:solidFill>
                <a:latin typeface="Impact"/>
                <a:ea typeface="Impact"/>
                <a:cs typeface="Impact"/>
                <a:sym typeface="Impact"/>
              </a:rPr>
              <a:t>REGRESSION</a:t>
            </a:r>
            <a:endParaRPr sz="2100" b="1">
              <a:solidFill>
                <a:schemeClr val="accent2"/>
              </a:solidFill>
              <a:latin typeface="Impact"/>
              <a:ea typeface="Impact"/>
              <a:cs typeface="Impact"/>
              <a:sym typeface="Impact"/>
            </a:endParaRPr>
          </a:p>
        </p:txBody>
      </p:sp>
      <p:sp>
        <p:nvSpPr>
          <p:cNvPr id="500" name="Google Shape;500;p62"/>
          <p:cNvSpPr/>
          <p:nvPr/>
        </p:nvSpPr>
        <p:spPr>
          <a:xfrm rot="10800000" flipH="1">
            <a:off x="628650" y="399039"/>
            <a:ext cx="7962900" cy="34200"/>
          </a:xfrm>
          <a:prstGeom prst="rect">
            <a:avLst/>
          </a:prstGeom>
          <a:solidFill>
            <a:srgbClr val="00BAA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Times New Roman"/>
              <a:ea typeface="Times New Roman"/>
              <a:cs typeface="Times New Roman"/>
              <a:sym typeface="Times New Roman"/>
            </a:endParaRPr>
          </a:p>
        </p:txBody>
      </p:sp>
      <p:sp>
        <p:nvSpPr>
          <p:cNvPr id="501" name="Google Shape;501;p62"/>
          <p:cNvSpPr/>
          <p:nvPr/>
        </p:nvSpPr>
        <p:spPr>
          <a:xfrm>
            <a:off x="628650" y="652867"/>
            <a:ext cx="7962900" cy="10743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a:solidFill>
                  <a:schemeClr val="dk1"/>
                </a:solidFill>
                <a:latin typeface="Georgia"/>
                <a:ea typeface="Georgia"/>
                <a:cs typeface="Georgia"/>
                <a:sym typeface="Georgia"/>
              </a:rPr>
              <a:t>Regression is finding the best fit straight line between the dependent variable (Y) and independent variable. The output variable to be predicted is a continuous variable.</a:t>
            </a:r>
            <a:endParaRPr sz="1200">
              <a:latin typeface="Georgia"/>
              <a:ea typeface="Georgia"/>
              <a:cs typeface="Georgia"/>
              <a:sym typeface="Georgia"/>
            </a:endParaRPr>
          </a:p>
          <a:p>
            <a:pPr marL="0" marR="0" lvl="0" indent="0" algn="ctr" rtl="0">
              <a:lnSpc>
                <a:spcPct val="150000"/>
              </a:lnSpc>
              <a:spcBef>
                <a:spcPts val="0"/>
              </a:spcBef>
              <a:spcAft>
                <a:spcPts val="0"/>
              </a:spcAft>
              <a:buNone/>
            </a:pPr>
            <a:r>
              <a:rPr lang="en" sz="1200">
                <a:solidFill>
                  <a:schemeClr val="dk1"/>
                </a:solidFill>
                <a:latin typeface="Georgia"/>
                <a:ea typeface="Georgia"/>
                <a:cs typeface="Georgia"/>
                <a:sym typeface="Georgia"/>
              </a:rPr>
              <a:t>Y = β0 + β1*X 🡪 Single Independent Variable</a:t>
            </a:r>
            <a:endParaRPr sz="1200">
              <a:latin typeface="Georgia"/>
              <a:ea typeface="Georgia"/>
              <a:cs typeface="Georgia"/>
              <a:sym typeface="Georgia"/>
            </a:endParaRPr>
          </a:p>
          <a:p>
            <a:pPr marL="0" marR="0" lvl="0" indent="0" algn="ctr" rtl="0">
              <a:lnSpc>
                <a:spcPct val="150000"/>
              </a:lnSpc>
              <a:spcBef>
                <a:spcPts val="0"/>
              </a:spcBef>
              <a:spcAft>
                <a:spcPts val="0"/>
              </a:spcAft>
              <a:buNone/>
            </a:pPr>
            <a:r>
              <a:rPr lang="en" sz="1200">
                <a:solidFill>
                  <a:schemeClr val="dk1"/>
                </a:solidFill>
                <a:latin typeface="Georgia"/>
                <a:ea typeface="Georgia"/>
                <a:cs typeface="Georgia"/>
                <a:sym typeface="Georgia"/>
              </a:rPr>
              <a:t>Y = β0 + β1*X1 + β2*X2 +…..  βn*Xn 🡪 n Independent Variables </a:t>
            </a:r>
            <a:endParaRPr sz="1200">
              <a:solidFill>
                <a:schemeClr val="dk1"/>
              </a:solidFill>
              <a:latin typeface="Georgia"/>
              <a:ea typeface="Georgia"/>
              <a:cs typeface="Georgia"/>
              <a:sym typeface="Georgia"/>
            </a:endParaRPr>
          </a:p>
        </p:txBody>
      </p:sp>
      <p:pic>
        <p:nvPicPr>
          <p:cNvPr id="502" name="Google Shape;502;p62"/>
          <p:cNvPicPr preferRelativeResize="0"/>
          <p:nvPr/>
        </p:nvPicPr>
        <p:blipFill rotWithShape="1">
          <a:blip r:embed="rId3">
            <a:alphaModFix/>
          </a:blip>
          <a:srcRect/>
          <a:stretch/>
        </p:blipFill>
        <p:spPr>
          <a:xfrm>
            <a:off x="723980" y="1779106"/>
            <a:ext cx="4558613" cy="2508809"/>
          </a:xfrm>
          <a:prstGeom prst="rect">
            <a:avLst/>
          </a:prstGeom>
          <a:noFill/>
          <a:ln>
            <a:noFill/>
          </a:ln>
        </p:spPr>
      </p:pic>
      <p:sp>
        <p:nvSpPr>
          <p:cNvPr id="503" name="Google Shape;503;p62"/>
          <p:cNvSpPr txBox="1"/>
          <p:nvPr/>
        </p:nvSpPr>
        <p:spPr>
          <a:xfrm>
            <a:off x="5282593" y="1859144"/>
            <a:ext cx="3435300" cy="2470500"/>
          </a:xfrm>
          <a:prstGeom prst="rect">
            <a:avLst/>
          </a:prstGeom>
          <a:noFill/>
          <a:ln>
            <a:noFill/>
          </a:ln>
        </p:spPr>
        <p:txBody>
          <a:bodyPr spcFirstLastPara="1" wrap="square" lIns="68575" tIns="34275" rIns="68575" bIns="34275" anchor="t" anchorCtr="0">
            <a:spAutoFit/>
          </a:bodyPr>
          <a:lstStyle/>
          <a:p>
            <a:pPr marL="0" marR="0" lvl="0" indent="0" algn="just" rtl="0">
              <a:spcBef>
                <a:spcPts val="0"/>
              </a:spcBef>
              <a:spcAft>
                <a:spcPts val="0"/>
              </a:spcAft>
              <a:buNone/>
            </a:pPr>
            <a:r>
              <a:rPr lang="en" sz="1200">
                <a:solidFill>
                  <a:schemeClr val="dk1"/>
                </a:solidFill>
                <a:latin typeface="Georgia"/>
                <a:ea typeface="Georgia"/>
                <a:cs typeface="Georgia"/>
                <a:sym typeface="Georgia"/>
              </a:rPr>
              <a:t>The best-fit line is found by minimizing the expression of </a:t>
            </a:r>
            <a:r>
              <a:rPr lang="en" sz="1200" b="1">
                <a:solidFill>
                  <a:schemeClr val="dk1"/>
                </a:solidFill>
                <a:latin typeface="Georgia"/>
                <a:ea typeface="Georgia"/>
                <a:cs typeface="Georgia"/>
                <a:sym typeface="Georgia"/>
              </a:rPr>
              <a:t>RSS (Residual Sum of Squares) </a:t>
            </a:r>
            <a:r>
              <a:rPr lang="en" sz="1200">
                <a:solidFill>
                  <a:schemeClr val="dk1"/>
                </a:solidFill>
                <a:latin typeface="Georgia"/>
                <a:ea typeface="Georgia"/>
                <a:cs typeface="Georgia"/>
                <a:sym typeface="Georgia"/>
              </a:rPr>
              <a:t>which is equal to the sum of squares of the residual for each data point in the plot. Residuals for any data point is found by                      subtracting predicted value and actual value.</a:t>
            </a:r>
            <a:endParaRPr sz="1200">
              <a:solidFill>
                <a:schemeClr val="dk1"/>
              </a:solidFill>
              <a:latin typeface="Georgia"/>
              <a:ea typeface="Georgia"/>
              <a:cs typeface="Georgia"/>
              <a:sym typeface="Georgia"/>
            </a:endParaRPr>
          </a:p>
          <a:p>
            <a:pPr marL="0" marR="0" lvl="0" indent="0" algn="just" rtl="0">
              <a:spcBef>
                <a:spcPts val="0"/>
              </a:spcBef>
              <a:spcAft>
                <a:spcPts val="0"/>
              </a:spcAft>
              <a:buNone/>
            </a:pPr>
            <a:endParaRPr sz="1200">
              <a:solidFill>
                <a:schemeClr val="dk1"/>
              </a:solidFill>
              <a:latin typeface="Georgia"/>
              <a:ea typeface="Georgia"/>
              <a:cs typeface="Georgia"/>
              <a:sym typeface="Georgia"/>
            </a:endParaRPr>
          </a:p>
          <a:p>
            <a:pPr marL="0" lvl="0" indent="0" algn="l" rtl="0">
              <a:spcBef>
                <a:spcPts val="0"/>
              </a:spcBef>
              <a:spcAft>
                <a:spcPts val="0"/>
              </a:spcAft>
              <a:buClr>
                <a:schemeClr val="dk1"/>
              </a:buClr>
              <a:buFont typeface="Arial"/>
              <a:buNone/>
            </a:pPr>
            <a:r>
              <a:rPr lang="en" sz="1200" b="1">
                <a:solidFill>
                  <a:schemeClr val="dk1"/>
                </a:solidFill>
                <a:latin typeface="Georgia"/>
                <a:ea typeface="Georgia"/>
                <a:cs typeface="Georgia"/>
                <a:sym typeface="Georgia"/>
              </a:rPr>
              <a:t>R-Square</a:t>
            </a:r>
            <a:r>
              <a:rPr lang="en" sz="1200">
                <a:solidFill>
                  <a:schemeClr val="dk1"/>
                </a:solidFill>
                <a:latin typeface="Georgia"/>
                <a:ea typeface="Georgia"/>
                <a:cs typeface="Georgia"/>
                <a:sym typeface="Georgia"/>
              </a:rPr>
              <a:t> is the amount variability in Y (dependent variable ) is explained by independent variable(s) X.Usually higher R2 value means the model is good in capturing the variance of Y with respective to X.</a:t>
            </a:r>
            <a:endParaRPr sz="1200">
              <a:solidFill>
                <a:schemeClr val="dk1"/>
              </a:solidFill>
              <a:latin typeface="Georgia"/>
              <a:ea typeface="Georgia"/>
              <a:cs typeface="Georgia"/>
              <a:sym typeface="Georgia"/>
            </a:endParaRPr>
          </a:p>
          <a:p>
            <a:pPr marL="0" marR="0" lvl="0" indent="0" algn="just" rtl="0">
              <a:spcBef>
                <a:spcPts val="0"/>
              </a:spcBef>
              <a:spcAft>
                <a:spcPts val="0"/>
              </a:spcAft>
              <a:buNone/>
            </a:pPr>
            <a:r>
              <a:rPr lang="en" sz="1200">
                <a:solidFill>
                  <a:schemeClr val="dk1"/>
                </a:solidFill>
                <a:latin typeface="Georgia"/>
                <a:ea typeface="Georgia"/>
                <a:cs typeface="Georgia"/>
                <a:sym typeface="Georgia"/>
              </a:rPr>
              <a:t> </a:t>
            </a:r>
            <a:endParaRPr sz="1200">
              <a:latin typeface="Georgia"/>
              <a:ea typeface="Georgia"/>
              <a:cs typeface="Georgia"/>
              <a:sym typeface="Georgi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pic>
        <p:nvPicPr>
          <p:cNvPr id="508" name="Google Shape;508;p63"/>
          <p:cNvPicPr preferRelativeResize="0"/>
          <p:nvPr/>
        </p:nvPicPr>
        <p:blipFill rotWithShape="1">
          <a:blip r:embed="rId3">
            <a:alphaModFix/>
          </a:blip>
          <a:srcRect/>
          <a:stretch/>
        </p:blipFill>
        <p:spPr>
          <a:xfrm>
            <a:off x="468334" y="563661"/>
            <a:ext cx="8063657" cy="4195572"/>
          </a:xfrm>
          <a:prstGeom prst="rect">
            <a:avLst/>
          </a:prstGeom>
          <a:noFill/>
          <a:ln>
            <a:noFill/>
          </a:ln>
        </p:spPr>
      </p:pic>
      <p:sp>
        <p:nvSpPr>
          <p:cNvPr id="509" name="Google Shape;509;p63"/>
          <p:cNvSpPr txBox="1"/>
          <p:nvPr/>
        </p:nvSpPr>
        <p:spPr>
          <a:xfrm>
            <a:off x="2628990" y="-12450"/>
            <a:ext cx="4623900" cy="3462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800" b="1">
                <a:solidFill>
                  <a:schemeClr val="accent2"/>
                </a:solidFill>
                <a:latin typeface="Impact"/>
                <a:ea typeface="Impact"/>
                <a:cs typeface="Impact"/>
                <a:sym typeface="Impact"/>
              </a:rPr>
              <a:t>REGRESSION PIPELINE</a:t>
            </a:r>
            <a:endParaRPr sz="1800" b="1">
              <a:solidFill>
                <a:schemeClr val="accent2"/>
              </a:solidFill>
              <a:latin typeface="Impact"/>
              <a:ea typeface="Impact"/>
              <a:cs typeface="Impact"/>
              <a:sym typeface="Impact"/>
            </a:endParaRPr>
          </a:p>
        </p:txBody>
      </p:sp>
      <p:sp>
        <p:nvSpPr>
          <p:cNvPr id="510" name="Google Shape;510;p63"/>
          <p:cNvSpPr txBox="1"/>
          <p:nvPr/>
        </p:nvSpPr>
        <p:spPr>
          <a:xfrm>
            <a:off x="1866739" y="472298"/>
            <a:ext cx="1522500" cy="3462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Identifying Features &amp; Data Validation</a:t>
            </a:r>
            <a:endParaRPr sz="1100"/>
          </a:p>
        </p:txBody>
      </p:sp>
      <p:sp>
        <p:nvSpPr>
          <p:cNvPr id="511" name="Google Shape;511;p63"/>
          <p:cNvSpPr/>
          <p:nvPr/>
        </p:nvSpPr>
        <p:spPr>
          <a:xfrm rot="10800000" flipH="1">
            <a:off x="1942043" y="784347"/>
            <a:ext cx="1194000" cy="34200"/>
          </a:xfrm>
          <a:prstGeom prst="roundRect">
            <a:avLst>
              <a:gd name="adj" fmla="val 50000"/>
            </a:avLst>
          </a:prstGeom>
          <a:solidFill>
            <a:srgbClr val="FFAC1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512" name="Google Shape;512;p63"/>
          <p:cNvSpPr txBox="1"/>
          <p:nvPr/>
        </p:nvSpPr>
        <p:spPr>
          <a:xfrm>
            <a:off x="1891183" y="868258"/>
            <a:ext cx="1617300" cy="11775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800" dirty="0">
                <a:solidFill>
                  <a:schemeClr val="dk1"/>
                </a:solidFill>
                <a:latin typeface="Times New Roman"/>
                <a:ea typeface="Times New Roman"/>
                <a:cs typeface="Times New Roman"/>
                <a:sym typeface="Times New Roman"/>
              </a:rPr>
              <a:t>Feature selection is one of the most prominent step in any model building. In this step we will select only the features that contribute to the model. </a:t>
            </a:r>
            <a:endParaRPr sz="1100" dirty="0"/>
          </a:p>
          <a:p>
            <a:pPr marL="0" marR="0" lvl="0" indent="0" algn="l" rtl="0">
              <a:spcBef>
                <a:spcPts val="0"/>
              </a:spcBef>
              <a:spcAft>
                <a:spcPts val="0"/>
              </a:spcAft>
              <a:buNone/>
            </a:pPr>
            <a:endParaRPr sz="800" dirty="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 sz="800" dirty="0">
                <a:solidFill>
                  <a:schemeClr val="dk1"/>
                </a:solidFill>
                <a:latin typeface="Times New Roman"/>
                <a:ea typeface="Times New Roman"/>
                <a:cs typeface="Times New Roman"/>
                <a:sym typeface="Times New Roman"/>
              </a:rPr>
              <a:t>Check for null values or if there are any outliers in the data. Regression models are sensitive to outliers.</a:t>
            </a:r>
            <a:endParaRPr sz="1100" dirty="0"/>
          </a:p>
        </p:txBody>
      </p:sp>
      <p:sp>
        <p:nvSpPr>
          <p:cNvPr id="513" name="Google Shape;513;p63"/>
          <p:cNvSpPr txBox="1"/>
          <p:nvPr/>
        </p:nvSpPr>
        <p:spPr>
          <a:xfrm>
            <a:off x="4116946" y="476356"/>
            <a:ext cx="1316400" cy="4848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Scaling &amp; Encoding Categorical Variables</a:t>
            </a:r>
            <a:endParaRPr sz="900" b="1">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900" b="1">
              <a:solidFill>
                <a:schemeClr val="dk1"/>
              </a:solidFill>
              <a:latin typeface="Times New Roman"/>
              <a:ea typeface="Times New Roman"/>
              <a:cs typeface="Times New Roman"/>
              <a:sym typeface="Times New Roman"/>
            </a:endParaRPr>
          </a:p>
        </p:txBody>
      </p:sp>
      <p:sp>
        <p:nvSpPr>
          <p:cNvPr id="514" name="Google Shape;514;p63"/>
          <p:cNvSpPr/>
          <p:nvPr/>
        </p:nvSpPr>
        <p:spPr>
          <a:xfrm>
            <a:off x="4167805" y="797384"/>
            <a:ext cx="1265400" cy="34200"/>
          </a:xfrm>
          <a:prstGeom prst="roundRect">
            <a:avLst>
              <a:gd name="adj" fmla="val 50000"/>
            </a:avLst>
          </a:prstGeom>
          <a:solidFill>
            <a:srgbClr val="076C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515" name="Google Shape;515;p63"/>
          <p:cNvSpPr txBox="1"/>
          <p:nvPr/>
        </p:nvSpPr>
        <p:spPr>
          <a:xfrm>
            <a:off x="6337613" y="525531"/>
            <a:ext cx="1379400" cy="3156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800" b="1">
                <a:solidFill>
                  <a:schemeClr val="dk1"/>
                </a:solidFill>
                <a:latin typeface="Times New Roman"/>
                <a:ea typeface="Times New Roman"/>
                <a:cs typeface="Times New Roman"/>
                <a:sym typeface="Times New Roman"/>
              </a:rPr>
              <a:t>Validating Model &amp; Fine Tuning </a:t>
            </a:r>
            <a:endParaRPr sz="800" b="1">
              <a:solidFill>
                <a:schemeClr val="dk1"/>
              </a:solidFill>
              <a:latin typeface="Times New Roman"/>
              <a:ea typeface="Times New Roman"/>
              <a:cs typeface="Times New Roman"/>
              <a:sym typeface="Times New Roman"/>
            </a:endParaRPr>
          </a:p>
        </p:txBody>
      </p:sp>
      <p:sp>
        <p:nvSpPr>
          <p:cNvPr id="516" name="Google Shape;516;p63"/>
          <p:cNvSpPr/>
          <p:nvPr/>
        </p:nvSpPr>
        <p:spPr>
          <a:xfrm>
            <a:off x="6388472" y="798931"/>
            <a:ext cx="888900" cy="21300"/>
          </a:xfrm>
          <a:prstGeom prst="roundRect">
            <a:avLst>
              <a:gd name="adj" fmla="val 50000"/>
            </a:avLst>
          </a:prstGeom>
          <a:solidFill>
            <a:srgbClr val="912D7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517" name="Google Shape;517;p63"/>
          <p:cNvSpPr txBox="1"/>
          <p:nvPr/>
        </p:nvSpPr>
        <p:spPr>
          <a:xfrm>
            <a:off x="6337613" y="848642"/>
            <a:ext cx="1675800" cy="13005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800">
                <a:solidFill>
                  <a:schemeClr val="dk1"/>
                </a:solidFill>
                <a:latin typeface="Times New Roman"/>
                <a:ea typeface="Times New Roman"/>
                <a:cs typeface="Times New Roman"/>
                <a:sym typeface="Times New Roman"/>
              </a:rPr>
              <a:t>Once model is built it should be validated with test data and compared against the test data to calculate R2 and mean square error.</a:t>
            </a:r>
            <a:endParaRPr sz="1100"/>
          </a:p>
          <a:p>
            <a:pPr marL="0" marR="0" lvl="0" indent="0" algn="l" rtl="0">
              <a:spcBef>
                <a:spcPts val="0"/>
              </a:spcBef>
              <a:spcAft>
                <a:spcPts val="0"/>
              </a:spcAft>
              <a:buNone/>
            </a:pPr>
            <a:endParaRPr sz="8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 sz="800">
                <a:solidFill>
                  <a:schemeClr val="dk1"/>
                </a:solidFill>
                <a:latin typeface="Times New Roman"/>
                <a:ea typeface="Times New Roman"/>
                <a:cs typeface="Times New Roman"/>
                <a:sym typeface="Times New Roman"/>
              </a:rPr>
              <a:t>Once these metrics are calculated. Features are dropped based on how much they are contributing to model. This help in more accurate predictions</a:t>
            </a:r>
            <a:endParaRPr sz="1100"/>
          </a:p>
        </p:txBody>
      </p:sp>
      <p:sp>
        <p:nvSpPr>
          <p:cNvPr id="518" name="Google Shape;518;p63"/>
          <p:cNvSpPr txBox="1"/>
          <p:nvPr/>
        </p:nvSpPr>
        <p:spPr>
          <a:xfrm>
            <a:off x="3040982" y="4043689"/>
            <a:ext cx="1713000" cy="223200"/>
          </a:xfrm>
          <a:prstGeom prst="rect">
            <a:avLst/>
          </a:prstGeom>
          <a:noFill/>
          <a:ln>
            <a:noFill/>
          </a:ln>
        </p:spPr>
        <p:txBody>
          <a:bodyPr spcFirstLastPara="1" wrap="square" lIns="68575" tIns="34275" rIns="68575" bIns="34275" anchor="t" anchorCtr="0">
            <a:spAutoFit/>
          </a:bodyPr>
          <a:lstStyle/>
          <a:p>
            <a:pPr marL="0" lvl="0" indent="0" algn="l" rtl="0">
              <a:spcBef>
                <a:spcPts val="0"/>
              </a:spcBef>
              <a:spcAft>
                <a:spcPts val="0"/>
              </a:spcAft>
              <a:buClr>
                <a:schemeClr val="dk1"/>
              </a:buClr>
              <a:buFont typeface="Arial"/>
              <a:buNone/>
            </a:pPr>
            <a:r>
              <a:rPr lang="en" sz="1000" b="1">
                <a:solidFill>
                  <a:schemeClr val="dk1"/>
                </a:solidFill>
                <a:latin typeface="Times New Roman"/>
                <a:ea typeface="Times New Roman"/>
                <a:cs typeface="Times New Roman"/>
                <a:sym typeface="Times New Roman"/>
              </a:rPr>
              <a:t>Test-Train Split</a:t>
            </a:r>
            <a:endParaRPr sz="1000" b="1">
              <a:solidFill>
                <a:schemeClr val="dk1"/>
              </a:solidFill>
              <a:latin typeface="Times New Roman"/>
              <a:ea typeface="Times New Roman"/>
              <a:cs typeface="Times New Roman"/>
              <a:sym typeface="Times New Roman"/>
            </a:endParaRPr>
          </a:p>
        </p:txBody>
      </p:sp>
      <p:sp>
        <p:nvSpPr>
          <p:cNvPr id="519" name="Google Shape;519;p63"/>
          <p:cNvSpPr/>
          <p:nvPr/>
        </p:nvSpPr>
        <p:spPr>
          <a:xfrm>
            <a:off x="3061093" y="4234149"/>
            <a:ext cx="1566600" cy="34200"/>
          </a:xfrm>
          <a:prstGeom prst="roundRect">
            <a:avLst>
              <a:gd name="adj" fmla="val 50000"/>
            </a:avLst>
          </a:prstGeom>
          <a:solidFill>
            <a:srgbClr val="4ADA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520" name="Google Shape;520;p63"/>
          <p:cNvSpPr txBox="1"/>
          <p:nvPr/>
        </p:nvSpPr>
        <p:spPr>
          <a:xfrm>
            <a:off x="3010234" y="4283861"/>
            <a:ext cx="1617300" cy="684900"/>
          </a:xfrm>
          <a:prstGeom prst="rect">
            <a:avLst/>
          </a:prstGeom>
          <a:noFill/>
          <a:ln>
            <a:noFill/>
          </a:ln>
        </p:spPr>
        <p:txBody>
          <a:bodyPr spcFirstLastPara="1" wrap="square" lIns="68575" tIns="34275" rIns="68575" bIns="34275" anchor="t" anchorCtr="0">
            <a:spAutoFit/>
          </a:bodyPr>
          <a:lstStyle/>
          <a:p>
            <a:pPr marL="0" lvl="0" indent="0" algn="l" rtl="0">
              <a:spcBef>
                <a:spcPts val="0"/>
              </a:spcBef>
              <a:spcAft>
                <a:spcPts val="0"/>
              </a:spcAft>
              <a:buClr>
                <a:schemeClr val="dk1"/>
              </a:buClr>
              <a:buFont typeface="Arial"/>
              <a:buNone/>
            </a:pPr>
            <a:r>
              <a:rPr lang="en" sz="800" dirty="0">
                <a:solidFill>
                  <a:schemeClr val="dk1"/>
                </a:solidFill>
                <a:latin typeface="Times New Roman"/>
                <a:ea typeface="Times New Roman"/>
                <a:cs typeface="Times New Roman"/>
                <a:sym typeface="Times New Roman"/>
              </a:rPr>
              <a:t>It is important that data is split into test and train set and Model is trained on only train data. Test data is used to evaluate the model and fine tune the model.</a:t>
            </a:r>
            <a:endParaRPr sz="800" dirty="0">
              <a:solidFill>
                <a:schemeClr val="dk1"/>
              </a:solidFill>
              <a:latin typeface="Times New Roman"/>
              <a:ea typeface="Times New Roman"/>
              <a:cs typeface="Times New Roman"/>
              <a:sym typeface="Times New Roman"/>
            </a:endParaRPr>
          </a:p>
        </p:txBody>
      </p:sp>
      <p:sp>
        <p:nvSpPr>
          <p:cNvPr id="521" name="Google Shape;521;p63"/>
          <p:cNvSpPr txBox="1"/>
          <p:nvPr/>
        </p:nvSpPr>
        <p:spPr>
          <a:xfrm>
            <a:off x="5221526" y="3980660"/>
            <a:ext cx="939600" cy="2079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Building Model</a:t>
            </a:r>
            <a:endParaRPr sz="1200"/>
          </a:p>
        </p:txBody>
      </p:sp>
      <p:sp>
        <p:nvSpPr>
          <p:cNvPr id="522" name="Google Shape;522;p63"/>
          <p:cNvSpPr/>
          <p:nvPr/>
        </p:nvSpPr>
        <p:spPr>
          <a:xfrm>
            <a:off x="5215342" y="4230945"/>
            <a:ext cx="888900" cy="21300"/>
          </a:xfrm>
          <a:prstGeom prst="roundRect">
            <a:avLst>
              <a:gd name="adj" fmla="val 50000"/>
            </a:avLst>
          </a:prstGeom>
          <a:solidFill>
            <a:srgbClr val="FF476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523" name="Google Shape;523;p63"/>
          <p:cNvSpPr txBox="1"/>
          <p:nvPr/>
        </p:nvSpPr>
        <p:spPr>
          <a:xfrm>
            <a:off x="5246092" y="4278575"/>
            <a:ext cx="1232400" cy="561662"/>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800" dirty="0">
                <a:solidFill>
                  <a:schemeClr val="dk1"/>
                </a:solidFill>
                <a:latin typeface="Times New Roman"/>
                <a:ea typeface="Times New Roman"/>
                <a:cs typeface="Times New Roman"/>
                <a:sym typeface="Times New Roman"/>
              </a:rPr>
              <a:t>Creating a pipeline for model to run on training data. In this project we have used s</a:t>
            </a:r>
            <a:endParaRPr sz="1100" dirty="0"/>
          </a:p>
        </p:txBody>
      </p:sp>
      <p:sp>
        <p:nvSpPr>
          <p:cNvPr id="524" name="Google Shape;524;p63"/>
          <p:cNvSpPr txBox="1"/>
          <p:nvPr/>
        </p:nvSpPr>
        <p:spPr>
          <a:xfrm>
            <a:off x="7486201" y="3967436"/>
            <a:ext cx="939600" cy="2232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000" b="1">
                <a:solidFill>
                  <a:schemeClr val="dk1"/>
                </a:solidFill>
                <a:latin typeface="Times New Roman"/>
                <a:ea typeface="Times New Roman"/>
                <a:cs typeface="Times New Roman"/>
                <a:sym typeface="Times New Roman"/>
              </a:rPr>
              <a:t>Deployment</a:t>
            </a:r>
            <a:endParaRPr sz="1000" b="1">
              <a:solidFill>
                <a:schemeClr val="dk1"/>
              </a:solidFill>
              <a:latin typeface="Times New Roman"/>
              <a:ea typeface="Times New Roman"/>
              <a:cs typeface="Times New Roman"/>
              <a:sym typeface="Times New Roman"/>
            </a:endParaRPr>
          </a:p>
        </p:txBody>
      </p:sp>
      <p:sp>
        <p:nvSpPr>
          <p:cNvPr id="525" name="Google Shape;525;p63"/>
          <p:cNvSpPr/>
          <p:nvPr/>
        </p:nvSpPr>
        <p:spPr>
          <a:xfrm>
            <a:off x="7533141" y="4219642"/>
            <a:ext cx="785700" cy="34200"/>
          </a:xfrm>
          <a:prstGeom prst="roundRect">
            <a:avLst>
              <a:gd name="adj" fmla="val 50000"/>
            </a:avLst>
          </a:prstGeom>
          <a:solidFill>
            <a:srgbClr val="000DB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526" name="Google Shape;526;p63"/>
          <p:cNvSpPr txBox="1"/>
          <p:nvPr/>
        </p:nvSpPr>
        <p:spPr>
          <a:xfrm>
            <a:off x="7558239" y="4278575"/>
            <a:ext cx="939600" cy="6849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800">
                <a:solidFill>
                  <a:schemeClr val="dk1"/>
                </a:solidFill>
                <a:latin typeface="Times New Roman"/>
                <a:ea typeface="Times New Roman"/>
                <a:cs typeface="Times New Roman"/>
                <a:sym typeface="Times New Roman"/>
              </a:rPr>
              <a:t>Once the Model is fine tuned it can be deployed for predicting house prices</a:t>
            </a:r>
            <a:endParaRPr sz="1100"/>
          </a:p>
        </p:txBody>
      </p:sp>
      <p:sp>
        <p:nvSpPr>
          <p:cNvPr id="527" name="Google Shape;527;p63"/>
          <p:cNvSpPr txBox="1"/>
          <p:nvPr/>
        </p:nvSpPr>
        <p:spPr>
          <a:xfrm>
            <a:off x="1512187" y="3152759"/>
            <a:ext cx="378900" cy="2385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100" b="1">
                <a:solidFill>
                  <a:schemeClr val="dk1"/>
                </a:solidFill>
                <a:latin typeface="Times New Roman"/>
                <a:ea typeface="Times New Roman"/>
                <a:cs typeface="Times New Roman"/>
                <a:sym typeface="Times New Roman"/>
              </a:rPr>
              <a:t>01</a:t>
            </a:r>
            <a:endParaRPr sz="1100" b="1">
              <a:solidFill>
                <a:schemeClr val="dk1"/>
              </a:solidFill>
              <a:latin typeface="Times New Roman"/>
              <a:ea typeface="Times New Roman"/>
              <a:cs typeface="Times New Roman"/>
              <a:sym typeface="Times New Roman"/>
            </a:endParaRPr>
          </a:p>
        </p:txBody>
      </p:sp>
      <p:sp>
        <p:nvSpPr>
          <p:cNvPr id="528" name="Google Shape;528;p63"/>
          <p:cNvSpPr txBox="1"/>
          <p:nvPr/>
        </p:nvSpPr>
        <p:spPr>
          <a:xfrm>
            <a:off x="2641331" y="2819515"/>
            <a:ext cx="378900" cy="2385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100" b="1">
                <a:solidFill>
                  <a:schemeClr val="dk1"/>
                </a:solidFill>
                <a:latin typeface="Times New Roman"/>
                <a:ea typeface="Times New Roman"/>
                <a:cs typeface="Times New Roman"/>
                <a:sym typeface="Times New Roman"/>
              </a:rPr>
              <a:t>02</a:t>
            </a:r>
            <a:endParaRPr sz="1100" b="1">
              <a:solidFill>
                <a:schemeClr val="dk1"/>
              </a:solidFill>
              <a:latin typeface="Times New Roman"/>
              <a:ea typeface="Times New Roman"/>
              <a:cs typeface="Times New Roman"/>
              <a:sym typeface="Times New Roman"/>
            </a:endParaRPr>
          </a:p>
        </p:txBody>
      </p:sp>
      <p:sp>
        <p:nvSpPr>
          <p:cNvPr id="529" name="Google Shape;529;p63"/>
          <p:cNvSpPr txBox="1"/>
          <p:nvPr/>
        </p:nvSpPr>
        <p:spPr>
          <a:xfrm>
            <a:off x="3760382" y="3152759"/>
            <a:ext cx="378900" cy="2385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100" b="1">
                <a:solidFill>
                  <a:schemeClr val="dk1"/>
                </a:solidFill>
                <a:latin typeface="Times New Roman"/>
                <a:ea typeface="Times New Roman"/>
                <a:cs typeface="Times New Roman"/>
                <a:sym typeface="Times New Roman"/>
              </a:rPr>
              <a:t>03</a:t>
            </a:r>
            <a:endParaRPr sz="1100" b="1">
              <a:solidFill>
                <a:schemeClr val="dk1"/>
              </a:solidFill>
              <a:latin typeface="Times New Roman"/>
              <a:ea typeface="Times New Roman"/>
              <a:cs typeface="Times New Roman"/>
              <a:sym typeface="Times New Roman"/>
            </a:endParaRPr>
          </a:p>
        </p:txBody>
      </p:sp>
      <p:sp>
        <p:nvSpPr>
          <p:cNvPr id="530" name="Google Shape;530;p63"/>
          <p:cNvSpPr txBox="1"/>
          <p:nvPr/>
        </p:nvSpPr>
        <p:spPr>
          <a:xfrm>
            <a:off x="4867095" y="2816588"/>
            <a:ext cx="378900" cy="2385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100" b="1">
                <a:solidFill>
                  <a:schemeClr val="dk1"/>
                </a:solidFill>
                <a:latin typeface="Times New Roman"/>
                <a:ea typeface="Times New Roman"/>
                <a:cs typeface="Times New Roman"/>
                <a:sym typeface="Times New Roman"/>
              </a:rPr>
              <a:t>04</a:t>
            </a:r>
            <a:endParaRPr sz="1100" b="1">
              <a:solidFill>
                <a:schemeClr val="dk1"/>
              </a:solidFill>
              <a:latin typeface="Times New Roman"/>
              <a:ea typeface="Times New Roman"/>
              <a:cs typeface="Times New Roman"/>
              <a:sym typeface="Times New Roman"/>
            </a:endParaRPr>
          </a:p>
        </p:txBody>
      </p:sp>
      <p:sp>
        <p:nvSpPr>
          <p:cNvPr id="531" name="Google Shape;531;p63"/>
          <p:cNvSpPr txBox="1"/>
          <p:nvPr/>
        </p:nvSpPr>
        <p:spPr>
          <a:xfrm>
            <a:off x="5984200" y="3152759"/>
            <a:ext cx="378900" cy="2385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100" b="1">
                <a:solidFill>
                  <a:schemeClr val="dk1"/>
                </a:solidFill>
                <a:latin typeface="Times New Roman"/>
                <a:ea typeface="Times New Roman"/>
                <a:cs typeface="Times New Roman"/>
                <a:sym typeface="Times New Roman"/>
              </a:rPr>
              <a:t>05</a:t>
            </a:r>
            <a:endParaRPr sz="1100" b="1">
              <a:solidFill>
                <a:schemeClr val="dk1"/>
              </a:solidFill>
              <a:latin typeface="Times New Roman"/>
              <a:ea typeface="Times New Roman"/>
              <a:cs typeface="Times New Roman"/>
              <a:sym typeface="Times New Roman"/>
            </a:endParaRPr>
          </a:p>
        </p:txBody>
      </p:sp>
      <p:sp>
        <p:nvSpPr>
          <p:cNvPr id="532" name="Google Shape;532;p63"/>
          <p:cNvSpPr txBox="1"/>
          <p:nvPr/>
        </p:nvSpPr>
        <p:spPr>
          <a:xfrm>
            <a:off x="7154145" y="2816587"/>
            <a:ext cx="378900" cy="2385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100" b="1">
                <a:solidFill>
                  <a:schemeClr val="dk1"/>
                </a:solidFill>
                <a:latin typeface="Times New Roman"/>
                <a:ea typeface="Times New Roman"/>
                <a:cs typeface="Times New Roman"/>
                <a:sym typeface="Times New Roman"/>
              </a:rPr>
              <a:t>06</a:t>
            </a:r>
            <a:endParaRPr sz="1100" b="1">
              <a:solidFill>
                <a:schemeClr val="dk1"/>
              </a:solidFill>
              <a:latin typeface="Times New Roman"/>
              <a:ea typeface="Times New Roman"/>
              <a:cs typeface="Times New Roman"/>
              <a:sym typeface="Times New Roman"/>
            </a:endParaRPr>
          </a:p>
        </p:txBody>
      </p:sp>
      <p:sp>
        <p:nvSpPr>
          <p:cNvPr id="533" name="Google Shape;533;p63"/>
          <p:cNvSpPr txBox="1"/>
          <p:nvPr/>
        </p:nvSpPr>
        <p:spPr>
          <a:xfrm>
            <a:off x="4116946" y="868258"/>
            <a:ext cx="1675800" cy="1177500"/>
          </a:xfrm>
          <a:prstGeom prst="rect">
            <a:avLst/>
          </a:prstGeom>
          <a:noFill/>
          <a:ln>
            <a:noFill/>
          </a:ln>
        </p:spPr>
        <p:txBody>
          <a:bodyPr spcFirstLastPara="1" wrap="square" lIns="68575" tIns="34275" rIns="68575" bIns="34275" anchor="t" anchorCtr="0">
            <a:spAutoFit/>
          </a:bodyPr>
          <a:lstStyle/>
          <a:p>
            <a:pPr marL="0" lvl="0" indent="0" algn="l" rtl="0">
              <a:spcBef>
                <a:spcPts val="0"/>
              </a:spcBef>
              <a:spcAft>
                <a:spcPts val="0"/>
              </a:spcAft>
              <a:buClr>
                <a:schemeClr val="dk1"/>
              </a:buClr>
              <a:buFont typeface="Arial"/>
              <a:buNone/>
            </a:pPr>
            <a:r>
              <a:rPr lang="en" sz="800">
                <a:solidFill>
                  <a:schemeClr val="dk1"/>
                </a:solidFill>
                <a:latin typeface="Times New Roman"/>
                <a:ea typeface="Times New Roman"/>
                <a:cs typeface="Times New Roman"/>
                <a:sym typeface="Times New Roman"/>
              </a:rPr>
              <a:t>Any Machine learning Model needs inputs in numerical type to build data.</a:t>
            </a:r>
            <a:endParaRPr sz="1100">
              <a:solidFill>
                <a:schemeClr val="dk1"/>
              </a:solidFill>
            </a:endParaRPr>
          </a:p>
          <a:p>
            <a:pPr marL="0" lvl="0" indent="0" algn="l" rtl="0">
              <a:spcBef>
                <a:spcPts val="0"/>
              </a:spcBef>
              <a:spcAft>
                <a:spcPts val="0"/>
              </a:spcAft>
              <a:buNone/>
            </a:pPr>
            <a:r>
              <a:rPr lang="en" sz="800">
                <a:solidFill>
                  <a:schemeClr val="dk1"/>
                </a:solidFill>
                <a:latin typeface="Times New Roman"/>
                <a:ea typeface="Times New Roman"/>
                <a:cs typeface="Times New Roman"/>
                <a:sym typeface="Times New Roman"/>
              </a:rPr>
              <a:t>One Hot Encoding or Ordinal Encoder</a:t>
            </a:r>
            <a:endParaRPr sz="80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Font typeface="Arial"/>
              <a:buNone/>
            </a:pPr>
            <a:endParaRPr sz="8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 sz="800">
                <a:solidFill>
                  <a:schemeClr val="dk1"/>
                </a:solidFill>
                <a:latin typeface="Times New Roman"/>
                <a:ea typeface="Times New Roman"/>
                <a:cs typeface="Times New Roman"/>
                <a:sym typeface="Times New Roman"/>
              </a:rPr>
              <a:t>Scaling is required for numerical data so that the cost function gradient will decent fast.</a:t>
            </a:r>
            <a:endParaRPr sz="11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2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1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3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2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30"/>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2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3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15"/>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16"/>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51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525"/>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24"/>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32"/>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5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64"/>
          <p:cNvSpPr txBox="1">
            <a:spLocks noGrp="1"/>
          </p:cNvSpPr>
          <p:nvPr>
            <p:ph type="title"/>
          </p:nvPr>
        </p:nvSpPr>
        <p:spPr>
          <a:xfrm>
            <a:off x="628650" y="55795"/>
            <a:ext cx="7886700" cy="3924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2100"/>
              <a:buFont typeface="Times New Roman"/>
              <a:buNone/>
            </a:pPr>
            <a:r>
              <a:rPr lang="en" sz="2100" b="1">
                <a:solidFill>
                  <a:schemeClr val="accent2"/>
                </a:solidFill>
                <a:latin typeface="Impact"/>
                <a:ea typeface="Impact"/>
                <a:cs typeface="Impact"/>
                <a:sym typeface="Impact"/>
              </a:rPr>
              <a:t>Correlation Heat Map</a:t>
            </a:r>
            <a:endParaRPr sz="2100" b="1">
              <a:solidFill>
                <a:schemeClr val="accent2"/>
              </a:solidFill>
              <a:latin typeface="Impact"/>
              <a:ea typeface="Impact"/>
              <a:cs typeface="Impact"/>
              <a:sym typeface="Impact"/>
            </a:endParaRPr>
          </a:p>
        </p:txBody>
      </p:sp>
      <p:sp>
        <p:nvSpPr>
          <p:cNvPr id="540" name="Google Shape;540;p64"/>
          <p:cNvSpPr/>
          <p:nvPr/>
        </p:nvSpPr>
        <p:spPr>
          <a:xfrm rot="10800000" flipH="1">
            <a:off x="628650" y="399039"/>
            <a:ext cx="7962900" cy="34200"/>
          </a:xfrm>
          <a:prstGeom prst="rect">
            <a:avLst/>
          </a:prstGeom>
          <a:solidFill>
            <a:srgbClr val="00BAA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3664E9DD-4A08-B09B-4C38-7BCFED879D1C}"/>
              </a:ext>
            </a:extLst>
          </p:cNvPr>
          <p:cNvPicPr>
            <a:picLocks noChangeAspect="1"/>
          </p:cNvPicPr>
          <p:nvPr/>
        </p:nvPicPr>
        <p:blipFill>
          <a:blip r:embed="rId3"/>
          <a:stretch>
            <a:fillRect/>
          </a:stretch>
        </p:blipFill>
        <p:spPr>
          <a:xfrm>
            <a:off x="1540933" y="669300"/>
            <a:ext cx="6585002" cy="4686972"/>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65"/>
          <p:cNvSpPr txBox="1">
            <a:spLocks noGrp="1"/>
          </p:cNvSpPr>
          <p:nvPr>
            <p:ph type="title"/>
          </p:nvPr>
        </p:nvSpPr>
        <p:spPr>
          <a:xfrm>
            <a:off x="628650" y="55795"/>
            <a:ext cx="7886700" cy="3924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2100"/>
              <a:buFont typeface="Times New Roman"/>
              <a:buNone/>
            </a:pPr>
            <a:r>
              <a:rPr lang="en" sz="2100" b="1">
                <a:solidFill>
                  <a:schemeClr val="accent2"/>
                </a:solidFill>
                <a:latin typeface="Impact"/>
                <a:ea typeface="Impact"/>
                <a:cs typeface="Impact"/>
                <a:sym typeface="Impact"/>
              </a:rPr>
              <a:t>Metrics</a:t>
            </a:r>
            <a:endParaRPr sz="2100" b="1">
              <a:solidFill>
                <a:schemeClr val="accent2"/>
              </a:solidFill>
              <a:latin typeface="Impact"/>
              <a:ea typeface="Impact"/>
              <a:cs typeface="Impact"/>
              <a:sym typeface="Impact"/>
            </a:endParaRPr>
          </a:p>
        </p:txBody>
      </p:sp>
      <p:sp>
        <p:nvSpPr>
          <p:cNvPr id="546" name="Google Shape;546;p65"/>
          <p:cNvSpPr/>
          <p:nvPr/>
        </p:nvSpPr>
        <p:spPr>
          <a:xfrm rot="10800000" flipH="1">
            <a:off x="628650" y="399039"/>
            <a:ext cx="7962900" cy="34200"/>
          </a:xfrm>
          <a:prstGeom prst="rect">
            <a:avLst/>
          </a:prstGeom>
          <a:solidFill>
            <a:srgbClr val="00BAA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Times New Roman"/>
              <a:ea typeface="Times New Roman"/>
              <a:cs typeface="Times New Roman"/>
              <a:sym typeface="Times New Roman"/>
            </a:endParaRPr>
          </a:p>
        </p:txBody>
      </p:sp>
      <p:sp>
        <p:nvSpPr>
          <p:cNvPr id="547" name="Google Shape;547;p65"/>
          <p:cNvSpPr txBox="1"/>
          <p:nvPr/>
        </p:nvSpPr>
        <p:spPr>
          <a:xfrm>
            <a:off x="700570" y="1270339"/>
            <a:ext cx="8090400" cy="8082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None/>
            </a:pPr>
            <a:r>
              <a:rPr lang="en" sz="1200" dirty="0">
                <a:solidFill>
                  <a:schemeClr val="dk1"/>
                </a:solidFill>
                <a:latin typeface="Georgia"/>
                <a:ea typeface="Georgia"/>
                <a:cs typeface="Georgia"/>
                <a:sym typeface="Georgia"/>
              </a:rPr>
              <a:t>Below are the metrics for the </a:t>
            </a:r>
            <a:r>
              <a:rPr lang="en" sz="1200" dirty="0" err="1">
                <a:solidFill>
                  <a:schemeClr val="dk1"/>
                </a:solidFill>
                <a:latin typeface="Georgia"/>
                <a:ea typeface="Georgia"/>
                <a:cs typeface="Georgia"/>
                <a:sym typeface="Georgia"/>
              </a:rPr>
              <a:t>XGBoost</a:t>
            </a:r>
            <a:r>
              <a:rPr lang="en" sz="1200" dirty="0">
                <a:solidFill>
                  <a:schemeClr val="dk1"/>
                </a:solidFill>
                <a:latin typeface="Georgia"/>
                <a:ea typeface="Georgia"/>
                <a:cs typeface="Georgia"/>
                <a:sym typeface="Georgia"/>
              </a:rPr>
              <a:t> model,r2 score close to 98 which indicates that model is able to capture</a:t>
            </a:r>
            <a:r>
              <a:rPr lang="en" sz="1200" dirty="0">
                <a:latin typeface="Georgia"/>
                <a:ea typeface="Georgia"/>
                <a:cs typeface="Georgia"/>
                <a:sym typeface="Georgia"/>
              </a:rPr>
              <a:t> </a:t>
            </a:r>
            <a:r>
              <a:rPr lang="en" sz="1200" dirty="0">
                <a:solidFill>
                  <a:schemeClr val="dk1"/>
                </a:solidFill>
                <a:latin typeface="Georgia"/>
                <a:ea typeface="Georgia"/>
                <a:cs typeface="Georgia"/>
                <a:sym typeface="Georgia"/>
              </a:rPr>
              <a:t>Of the variance in y using the features. The mean square error for Zillow model is 156k  and mean square error of</a:t>
            </a:r>
            <a:r>
              <a:rPr lang="en" sz="1200" dirty="0">
                <a:latin typeface="Georgia"/>
                <a:ea typeface="Georgia"/>
                <a:cs typeface="Georgia"/>
                <a:sym typeface="Georgia"/>
              </a:rPr>
              <a:t> </a:t>
            </a:r>
            <a:r>
              <a:rPr lang="en" sz="1200" dirty="0">
                <a:solidFill>
                  <a:schemeClr val="dk1"/>
                </a:solidFill>
                <a:latin typeface="Georgia"/>
                <a:ea typeface="Georgia"/>
                <a:cs typeface="Georgia"/>
                <a:sym typeface="Georgia"/>
              </a:rPr>
              <a:t>XGB model is 167k.</a:t>
            </a:r>
            <a:endParaRPr sz="1200" dirty="0">
              <a:latin typeface="Georgia"/>
              <a:ea typeface="Georgia"/>
              <a:cs typeface="Georgia"/>
              <a:sym typeface="Georgia"/>
            </a:endParaRPr>
          </a:p>
        </p:txBody>
      </p:sp>
      <p:pic>
        <p:nvPicPr>
          <p:cNvPr id="548" name="Google Shape;548;p65"/>
          <p:cNvPicPr preferRelativeResize="0"/>
          <p:nvPr/>
        </p:nvPicPr>
        <p:blipFill rotWithShape="1">
          <a:blip r:embed="rId3">
            <a:alphaModFix/>
          </a:blip>
          <a:srcRect/>
          <a:stretch/>
        </p:blipFill>
        <p:spPr>
          <a:xfrm>
            <a:off x="2331875" y="2830161"/>
            <a:ext cx="4683950" cy="1043000"/>
          </a:xfrm>
          <a:prstGeom prst="rect">
            <a:avLst/>
          </a:prstGeom>
          <a:noFill/>
          <a:ln w="9525" cap="flat" cmpd="sng">
            <a:solidFill>
              <a:schemeClr val="dk1"/>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66"/>
          <p:cNvSpPr txBox="1">
            <a:spLocks noGrp="1"/>
          </p:cNvSpPr>
          <p:nvPr>
            <p:ph type="title"/>
          </p:nvPr>
        </p:nvSpPr>
        <p:spPr>
          <a:xfrm>
            <a:off x="628650" y="55795"/>
            <a:ext cx="7886700" cy="3924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2100"/>
              <a:buFont typeface="Times New Roman"/>
              <a:buNone/>
            </a:pPr>
            <a:r>
              <a:rPr lang="en" sz="2100" b="1">
                <a:solidFill>
                  <a:schemeClr val="accent2"/>
                </a:solidFill>
                <a:latin typeface="Impact"/>
                <a:ea typeface="Impact"/>
                <a:cs typeface="Impact"/>
                <a:sym typeface="Impact"/>
              </a:rPr>
              <a:t>Residuals</a:t>
            </a:r>
            <a:endParaRPr sz="2100" b="1">
              <a:solidFill>
                <a:schemeClr val="accent2"/>
              </a:solidFill>
              <a:latin typeface="Impact"/>
              <a:ea typeface="Impact"/>
              <a:cs typeface="Impact"/>
              <a:sym typeface="Impact"/>
            </a:endParaRPr>
          </a:p>
        </p:txBody>
      </p:sp>
      <p:sp>
        <p:nvSpPr>
          <p:cNvPr id="554" name="Google Shape;554;p66"/>
          <p:cNvSpPr/>
          <p:nvPr/>
        </p:nvSpPr>
        <p:spPr>
          <a:xfrm rot="10800000" flipH="1">
            <a:off x="628650" y="399039"/>
            <a:ext cx="7962900" cy="34200"/>
          </a:xfrm>
          <a:prstGeom prst="rect">
            <a:avLst/>
          </a:prstGeom>
          <a:solidFill>
            <a:srgbClr val="00BAA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Times New Roman"/>
              <a:ea typeface="Times New Roman"/>
              <a:cs typeface="Times New Roman"/>
              <a:sym typeface="Times New Roman"/>
            </a:endParaRPr>
          </a:p>
        </p:txBody>
      </p:sp>
      <p:sp>
        <p:nvSpPr>
          <p:cNvPr id="555" name="Google Shape;555;p66"/>
          <p:cNvSpPr txBox="1"/>
          <p:nvPr/>
        </p:nvSpPr>
        <p:spPr>
          <a:xfrm>
            <a:off x="810260" y="840611"/>
            <a:ext cx="2379000" cy="392400"/>
          </a:xfrm>
          <a:prstGeom prst="rect">
            <a:avLst/>
          </a:prstGeom>
          <a:noFill/>
          <a:ln>
            <a:noFill/>
          </a:ln>
        </p:spPr>
        <p:txBody>
          <a:bodyPr spcFirstLastPara="1" wrap="square" lIns="68575" tIns="68575" rIns="68575" bIns="68575" anchor="t" anchorCtr="0">
            <a:noAutofit/>
          </a:bodyPr>
          <a:lstStyle/>
          <a:p>
            <a:pPr marL="0" marR="0" lvl="0" indent="0" algn="l" rtl="0">
              <a:lnSpc>
                <a:spcPct val="100000"/>
              </a:lnSpc>
              <a:spcBef>
                <a:spcPts val="500"/>
              </a:spcBef>
              <a:spcAft>
                <a:spcPts val="0"/>
              </a:spcAft>
              <a:buClr>
                <a:srgbClr val="FFCD00"/>
              </a:buClr>
              <a:buSzPts val="1400"/>
              <a:buFont typeface="Quattrocento Sans"/>
              <a:buNone/>
            </a:pPr>
            <a:r>
              <a:rPr lang="en" sz="1200" b="1" i="0" u="none" strike="noStrike" cap="none" dirty="0">
                <a:solidFill>
                  <a:srgbClr val="000000"/>
                </a:solidFill>
                <a:highlight>
                  <a:srgbClr val="FFCD00"/>
                </a:highlight>
                <a:latin typeface="Times New Roman"/>
                <a:ea typeface="Times New Roman"/>
                <a:cs typeface="Times New Roman"/>
                <a:sym typeface="Times New Roman"/>
              </a:rPr>
              <a:t>Price Predictions for few houses</a:t>
            </a:r>
            <a:endParaRPr sz="1200" b="1" i="0" u="none" strike="noStrike" cap="none" dirty="0">
              <a:solidFill>
                <a:srgbClr val="000000"/>
              </a:solidFill>
              <a:highlight>
                <a:srgbClr val="FFCD00"/>
              </a:highlight>
              <a:latin typeface="Times New Roman"/>
              <a:ea typeface="Times New Roman"/>
              <a:cs typeface="Times New Roman"/>
              <a:sym typeface="Times New Roman"/>
            </a:endParaRPr>
          </a:p>
        </p:txBody>
      </p:sp>
      <p:sp>
        <p:nvSpPr>
          <p:cNvPr id="556" name="Google Shape;556;p66"/>
          <p:cNvSpPr/>
          <p:nvPr/>
        </p:nvSpPr>
        <p:spPr>
          <a:xfrm>
            <a:off x="5007093" y="840611"/>
            <a:ext cx="2810100" cy="2463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dirty="0">
                <a:solidFill>
                  <a:srgbClr val="000000"/>
                </a:solidFill>
                <a:highlight>
                  <a:srgbClr val="FFCD00"/>
                </a:highlight>
                <a:latin typeface="Times New Roman"/>
                <a:ea typeface="Times New Roman"/>
                <a:cs typeface="Times New Roman"/>
                <a:sym typeface="Times New Roman"/>
              </a:rPr>
              <a:t>Distribution of residuals</a:t>
            </a:r>
            <a:endParaRPr sz="1400" b="1" dirty="0">
              <a:solidFill>
                <a:srgbClr val="000000"/>
              </a:solidFill>
              <a:highlight>
                <a:srgbClr val="FFCD00"/>
              </a:highlight>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3EDBDC5C-AE08-E8B3-BB5F-538C3882A76A}"/>
              </a:ext>
            </a:extLst>
          </p:cNvPr>
          <p:cNvPicPr>
            <a:picLocks noChangeAspect="1"/>
          </p:cNvPicPr>
          <p:nvPr/>
        </p:nvPicPr>
        <p:blipFill>
          <a:blip r:embed="rId3"/>
          <a:stretch>
            <a:fillRect/>
          </a:stretch>
        </p:blipFill>
        <p:spPr>
          <a:xfrm>
            <a:off x="315382" y="1371358"/>
            <a:ext cx="4100008" cy="2666906"/>
          </a:xfrm>
          <a:prstGeom prst="rect">
            <a:avLst/>
          </a:prstGeom>
        </p:spPr>
      </p:pic>
      <p:pic>
        <p:nvPicPr>
          <p:cNvPr id="3" name="Picture 2">
            <a:extLst>
              <a:ext uri="{FF2B5EF4-FFF2-40B4-BE49-F238E27FC236}">
                <a16:creationId xmlns:a16="http://schemas.microsoft.com/office/drawing/2014/main" id="{D6F9FCB5-19E7-C601-7959-F67FA3F3A740}"/>
              </a:ext>
            </a:extLst>
          </p:cNvPr>
          <p:cNvPicPr>
            <a:picLocks noChangeAspect="1"/>
          </p:cNvPicPr>
          <p:nvPr/>
        </p:nvPicPr>
        <p:blipFill>
          <a:blip r:embed="rId4"/>
          <a:stretch>
            <a:fillRect/>
          </a:stretch>
        </p:blipFill>
        <p:spPr>
          <a:xfrm>
            <a:off x="4572000" y="1233011"/>
            <a:ext cx="4496339" cy="294952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8"/>
        <p:cNvGrpSpPr/>
        <p:nvPr/>
      </p:nvGrpSpPr>
      <p:grpSpPr>
        <a:xfrm>
          <a:off x="0" y="0"/>
          <a:ext cx="0" cy="0"/>
          <a:chOff x="0" y="0"/>
          <a:chExt cx="0" cy="0"/>
        </a:xfrm>
      </p:grpSpPr>
      <p:sp>
        <p:nvSpPr>
          <p:cNvPr id="179" name="Google Shape;179;p31"/>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sz="3500" b="1">
                <a:latin typeface="Impact"/>
                <a:ea typeface="Impact"/>
                <a:cs typeface="Impact"/>
                <a:sym typeface="Impact"/>
              </a:rPr>
              <a:t>DATA SCRAPING</a:t>
            </a:r>
          </a:p>
        </p:txBody>
      </p:sp>
      <p:sp>
        <p:nvSpPr>
          <p:cNvPr id="180" name="Google Shape;180;p31"/>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 </a:t>
            </a:r>
          </a:p>
        </p:txBody>
      </p:sp>
      <p:pic>
        <p:nvPicPr>
          <p:cNvPr id="181" name="Google Shape;181;p31"/>
          <p:cNvPicPr preferRelativeResize="0"/>
          <p:nvPr/>
        </p:nvPicPr>
        <p:blipFill>
          <a:blip r:embed="rId3">
            <a:alphaModFix/>
          </a:blip>
          <a:stretch>
            <a:fillRect/>
          </a:stretch>
        </p:blipFill>
        <p:spPr>
          <a:xfrm>
            <a:off x="1407488" y="1019900"/>
            <a:ext cx="6818934" cy="38356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8"/>
          <p:cNvSpPr txBox="1">
            <a:spLocks noGrp="1"/>
          </p:cNvSpPr>
          <p:nvPr>
            <p:ph idx="1"/>
          </p:nvPr>
        </p:nvSpPr>
        <p:spPr>
          <a:xfrm>
            <a:off x="1257300" y="1880100"/>
            <a:ext cx="7886700" cy="3263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dirty="0"/>
              <a:t>GITHUB Repository : </a:t>
            </a:r>
            <a:r>
              <a:rPr lang="en-US" u="sng" dirty="0">
                <a:solidFill>
                  <a:schemeClr val="hlink"/>
                </a:solidFill>
              </a:rPr>
              <a:t>https://</a:t>
            </a:r>
            <a:r>
              <a:rPr lang="en-US" u="sng" dirty="0" err="1">
                <a:solidFill>
                  <a:schemeClr val="hlink"/>
                </a:solidFill>
              </a:rPr>
              <a:t>github.com</a:t>
            </a:r>
            <a:r>
              <a:rPr lang="en-US" u="sng" dirty="0">
                <a:solidFill>
                  <a:schemeClr val="hlink"/>
                </a:solidFill>
              </a:rPr>
              <a:t>/</a:t>
            </a:r>
            <a:r>
              <a:rPr lang="en-US" u="sng" dirty="0" err="1">
                <a:solidFill>
                  <a:schemeClr val="hlink"/>
                </a:solidFill>
              </a:rPr>
              <a:t>Ashleshk</a:t>
            </a:r>
            <a:r>
              <a:rPr lang="en-US" u="sng">
                <a:solidFill>
                  <a:schemeClr val="hlink"/>
                </a:solidFill>
              </a:rPr>
              <a:t>/Data-Science-Zillow-Real-Estate-Market-Analysis</a:t>
            </a:r>
            <a:br>
              <a:rPr lang="en" dirty="0"/>
            </a:br>
            <a:endParaRPr dirty="0"/>
          </a:p>
        </p:txBody>
      </p:sp>
      <p:sp>
        <p:nvSpPr>
          <p:cNvPr id="2" name="TextBox 1">
            <a:extLst>
              <a:ext uri="{FF2B5EF4-FFF2-40B4-BE49-F238E27FC236}">
                <a16:creationId xmlns:a16="http://schemas.microsoft.com/office/drawing/2014/main" id="{C2973A2C-02E5-3AB5-745F-81B80C8F1696}"/>
              </a:ext>
            </a:extLst>
          </p:cNvPr>
          <p:cNvSpPr txBox="1"/>
          <p:nvPr/>
        </p:nvSpPr>
        <p:spPr>
          <a:xfrm>
            <a:off x="3975128" y="4150001"/>
            <a:ext cx="1329210" cy="369332"/>
          </a:xfrm>
          <a:prstGeom prst="rect">
            <a:avLst/>
          </a:prstGeom>
          <a:noFill/>
        </p:spPr>
        <p:txBody>
          <a:bodyPr wrap="none" rtlCol="0">
            <a:spAutoFit/>
          </a:bodyPr>
          <a:lstStyle/>
          <a:p>
            <a:r>
              <a:rPr lang="en-US" dirty="0"/>
              <a:t>Thank You</a:t>
            </a:r>
          </a:p>
        </p:txBody>
      </p:sp>
      <p:sp>
        <p:nvSpPr>
          <p:cNvPr id="3" name="TextBox 2">
            <a:extLst>
              <a:ext uri="{FF2B5EF4-FFF2-40B4-BE49-F238E27FC236}">
                <a16:creationId xmlns:a16="http://schemas.microsoft.com/office/drawing/2014/main" id="{ED10ED29-9E78-5BB1-4A67-411401ECF3DD}"/>
              </a:ext>
            </a:extLst>
          </p:cNvPr>
          <p:cNvSpPr txBox="1"/>
          <p:nvPr/>
        </p:nvSpPr>
        <p:spPr>
          <a:xfrm>
            <a:off x="7038363" y="2155971"/>
            <a:ext cx="184731" cy="369332"/>
          </a:xfrm>
          <a:prstGeom prst="rect">
            <a:avLst/>
          </a:prstGeom>
          <a:noFill/>
        </p:spPr>
        <p:txBody>
          <a:bodyPr wrap="none" rtlCol="0">
            <a:spAutoFit/>
          </a:bodyPr>
          <a:lstStyle/>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2"/>
          <p:cNvSpPr txBox="1"/>
          <p:nvPr/>
        </p:nvSpPr>
        <p:spPr>
          <a:xfrm>
            <a:off x="3262481" y="560611"/>
            <a:ext cx="2831400" cy="1923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800" b="0" i="0" u="sng" strike="noStrike" cap="none" dirty="0">
                <a:solidFill>
                  <a:schemeClr val="dk1"/>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Zillow</a:t>
            </a:r>
            <a:r>
              <a:rPr lang="en" sz="800" b="0" i="0" u="none" strike="noStrike" cap="none" dirty="0">
                <a:solidFill>
                  <a:schemeClr val="dk1"/>
                </a:solidFill>
                <a:latin typeface="Times New Roman"/>
                <a:ea typeface="Times New Roman"/>
                <a:cs typeface="Times New Roman"/>
                <a:sym typeface="Times New Roman"/>
              </a:rPr>
              <a:t> | </a:t>
            </a:r>
            <a:r>
              <a:rPr lang="en" sz="800" b="0" i="0" u="sng" strike="noStrike" cap="none" dirty="0">
                <a:solidFill>
                  <a:schemeClr val="dk1"/>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AreaVibes</a:t>
            </a:r>
            <a:r>
              <a:rPr lang="en" sz="800" b="0" i="0" u="none" strike="noStrike" cap="none" dirty="0">
                <a:solidFill>
                  <a:schemeClr val="dk1"/>
                </a:solidFill>
                <a:latin typeface="Times New Roman"/>
                <a:ea typeface="Times New Roman"/>
                <a:cs typeface="Times New Roman"/>
                <a:sym typeface="Times New Roman"/>
              </a:rPr>
              <a:t> | Modules - </a:t>
            </a:r>
            <a:r>
              <a:rPr lang="en" sz="800" b="0" i="0" u="none" strike="noStrike" cap="none" dirty="0" err="1">
                <a:solidFill>
                  <a:schemeClr val="dk1"/>
                </a:solidFill>
                <a:latin typeface="Times New Roman"/>
                <a:ea typeface="Times New Roman"/>
                <a:cs typeface="Times New Roman"/>
                <a:sym typeface="Times New Roman"/>
              </a:rPr>
              <a:t>Urllib</a:t>
            </a:r>
            <a:r>
              <a:rPr lang="en" sz="800" b="0" i="0" u="none" strike="noStrike" cap="none" dirty="0">
                <a:solidFill>
                  <a:schemeClr val="dk1"/>
                </a:solidFill>
                <a:latin typeface="Times New Roman"/>
                <a:ea typeface="Times New Roman"/>
                <a:cs typeface="Times New Roman"/>
                <a:sym typeface="Times New Roman"/>
              </a:rPr>
              <a:t>, Beautiful Soup, requests</a:t>
            </a:r>
            <a:endParaRPr sz="800" b="0" i="0" u="none" strike="noStrike" cap="none" dirty="0">
              <a:solidFill>
                <a:schemeClr val="dk1"/>
              </a:solidFill>
              <a:latin typeface="Times New Roman"/>
              <a:ea typeface="Times New Roman"/>
              <a:cs typeface="Times New Roman"/>
              <a:sym typeface="Times New Roman"/>
            </a:endParaRPr>
          </a:p>
        </p:txBody>
      </p:sp>
      <p:sp>
        <p:nvSpPr>
          <p:cNvPr id="187" name="Google Shape;187;p32"/>
          <p:cNvSpPr txBox="1"/>
          <p:nvPr/>
        </p:nvSpPr>
        <p:spPr>
          <a:xfrm>
            <a:off x="930235" y="226784"/>
            <a:ext cx="7614600" cy="392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2100" b="1" i="0" u="none" strike="noStrike" cap="none">
                <a:solidFill>
                  <a:schemeClr val="accent2"/>
                </a:solidFill>
                <a:latin typeface="Impact"/>
                <a:ea typeface="Impact"/>
                <a:cs typeface="Impact"/>
                <a:sym typeface="Impact"/>
              </a:rPr>
              <a:t>WEB </a:t>
            </a:r>
            <a:r>
              <a:rPr lang="en" sz="2100" b="1">
                <a:solidFill>
                  <a:schemeClr val="accent2"/>
                </a:solidFill>
                <a:latin typeface="Impact"/>
                <a:ea typeface="Impact"/>
                <a:cs typeface="Impact"/>
                <a:sym typeface="Impact"/>
              </a:rPr>
              <a:t>SCRAPING</a:t>
            </a:r>
            <a:r>
              <a:rPr lang="en" sz="2100" b="1" i="0" u="none" strike="noStrike" cap="none">
                <a:solidFill>
                  <a:schemeClr val="accent2"/>
                </a:solidFill>
                <a:latin typeface="Impact"/>
                <a:ea typeface="Impact"/>
                <a:cs typeface="Impact"/>
                <a:sym typeface="Impact"/>
              </a:rPr>
              <a:t> </a:t>
            </a:r>
            <a:r>
              <a:rPr lang="en" sz="2100" b="1">
                <a:solidFill>
                  <a:schemeClr val="accent2"/>
                </a:solidFill>
                <a:latin typeface="Impact"/>
                <a:ea typeface="Impact"/>
                <a:cs typeface="Impact"/>
                <a:sym typeface="Impact"/>
              </a:rPr>
              <a:t>PROCESS</a:t>
            </a:r>
            <a:r>
              <a:rPr lang="en" sz="2100" b="1" i="0" u="none" strike="noStrike" cap="none">
                <a:solidFill>
                  <a:schemeClr val="accent2"/>
                </a:solidFill>
                <a:latin typeface="Impact"/>
                <a:ea typeface="Impact"/>
                <a:cs typeface="Impact"/>
                <a:sym typeface="Impact"/>
              </a:rPr>
              <a:t> – DATA COLLECTION</a:t>
            </a:r>
            <a:endParaRPr sz="2100" b="1" i="0" u="none" strike="noStrike" cap="none">
              <a:solidFill>
                <a:schemeClr val="accent2"/>
              </a:solidFill>
              <a:latin typeface="Impact"/>
              <a:ea typeface="Impact"/>
              <a:cs typeface="Impact"/>
              <a:sym typeface="Impact"/>
            </a:endParaRPr>
          </a:p>
        </p:txBody>
      </p:sp>
      <p:pic>
        <p:nvPicPr>
          <p:cNvPr id="188" name="Google Shape;188;p32"/>
          <p:cNvPicPr preferRelativeResize="0"/>
          <p:nvPr/>
        </p:nvPicPr>
        <p:blipFill rotWithShape="1">
          <a:blip r:embed="rId5">
            <a:alphaModFix/>
          </a:blip>
          <a:srcRect/>
          <a:stretch/>
        </p:blipFill>
        <p:spPr>
          <a:xfrm>
            <a:off x="36621" y="1145219"/>
            <a:ext cx="9070758" cy="2009762"/>
          </a:xfrm>
          <a:prstGeom prst="rect">
            <a:avLst/>
          </a:prstGeom>
          <a:noFill/>
          <a:ln>
            <a:noFill/>
          </a:ln>
        </p:spPr>
      </p:pic>
      <p:grpSp>
        <p:nvGrpSpPr>
          <p:cNvPr id="189" name="Google Shape;189;p32"/>
          <p:cNvGrpSpPr/>
          <p:nvPr/>
        </p:nvGrpSpPr>
        <p:grpSpPr>
          <a:xfrm>
            <a:off x="4468800" y="1391684"/>
            <a:ext cx="343154" cy="343154"/>
            <a:chOff x="2801293" y="892968"/>
            <a:chExt cx="390525" cy="390525"/>
          </a:xfrm>
        </p:grpSpPr>
        <p:sp>
          <p:nvSpPr>
            <p:cNvPr id="190" name="Google Shape;190;p32"/>
            <p:cNvSpPr/>
            <p:nvPr/>
          </p:nvSpPr>
          <p:spPr>
            <a:xfrm>
              <a:off x="2801293" y="892968"/>
              <a:ext cx="390525" cy="390525"/>
            </a:xfrm>
            <a:custGeom>
              <a:avLst/>
              <a:gdLst/>
              <a:ahLst/>
              <a:cxnLst/>
              <a:rect l="l" t="t" r="r" b="b"/>
              <a:pathLst>
                <a:path w="390525" h="390525" extrusionOk="0">
                  <a:moveTo>
                    <a:pt x="376333" y="126397"/>
                  </a:moveTo>
                  <a:cubicBezTo>
                    <a:pt x="363379" y="113443"/>
                    <a:pt x="342233" y="113443"/>
                    <a:pt x="329184" y="126397"/>
                  </a:cubicBezTo>
                  <a:cubicBezTo>
                    <a:pt x="325184" y="130397"/>
                    <a:pt x="299657" y="155924"/>
                    <a:pt x="295751" y="159830"/>
                  </a:cubicBezTo>
                  <a:lnTo>
                    <a:pt x="295751" y="71819"/>
                  </a:lnTo>
                  <a:cubicBezTo>
                    <a:pt x="295751" y="62960"/>
                    <a:pt x="292322" y="54578"/>
                    <a:pt x="286036" y="48292"/>
                  </a:cubicBezTo>
                  <a:lnTo>
                    <a:pt x="254603" y="16859"/>
                  </a:lnTo>
                  <a:cubicBezTo>
                    <a:pt x="248317" y="10573"/>
                    <a:pt x="240030" y="7144"/>
                    <a:pt x="231077" y="7144"/>
                  </a:cubicBezTo>
                  <a:lnTo>
                    <a:pt x="40481" y="7144"/>
                  </a:lnTo>
                  <a:cubicBezTo>
                    <a:pt x="22098" y="7144"/>
                    <a:pt x="7144" y="22098"/>
                    <a:pt x="7144" y="40481"/>
                  </a:cubicBezTo>
                  <a:lnTo>
                    <a:pt x="7144" y="352806"/>
                  </a:lnTo>
                  <a:cubicBezTo>
                    <a:pt x="7144" y="371189"/>
                    <a:pt x="22098" y="386144"/>
                    <a:pt x="40481" y="386144"/>
                  </a:cubicBezTo>
                  <a:lnTo>
                    <a:pt x="262509" y="386144"/>
                  </a:lnTo>
                  <a:cubicBezTo>
                    <a:pt x="280892" y="386144"/>
                    <a:pt x="295846" y="371189"/>
                    <a:pt x="295846" y="352806"/>
                  </a:cubicBezTo>
                  <a:lnTo>
                    <a:pt x="295846" y="254032"/>
                  </a:lnTo>
                  <a:lnTo>
                    <a:pt x="376333" y="173450"/>
                  </a:lnTo>
                  <a:cubicBezTo>
                    <a:pt x="389287" y="160496"/>
                    <a:pt x="389287" y="139446"/>
                    <a:pt x="376333" y="126397"/>
                  </a:cubicBezTo>
                  <a:close/>
                  <a:moveTo>
                    <a:pt x="229171" y="29337"/>
                  </a:moveTo>
                  <a:cubicBezTo>
                    <a:pt x="231267" y="29337"/>
                    <a:pt x="235267" y="28956"/>
                    <a:pt x="238887" y="32576"/>
                  </a:cubicBezTo>
                  <a:lnTo>
                    <a:pt x="270320" y="64008"/>
                  </a:lnTo>
                  <a:cubicBezTo>
                    <a:pt x="273844" y="67532"/>
                    <a:pt x="273558" y="71438"/>
                    <a:pt x="273558" y="73724"/>
                  </a:cubicBezTo>
                  <a:lnTo>
                    <a:pt x="229171" y="73724"/>
                  </a:lnTo>
                  <a:lnTo>
                    <a:pt x="229171" y="29337"/>
                  </a:lnTo>
                  <a:close/>
                  <a:moveTo>
                    <a:pt x="273558" y="352806"/>
                  </a:moveTo>
                  <a:cubicBezTo>
                    <a:pt x="273558" y="358902"/>
                    <a:pt x="268605" y="363950"/>
                    <a:pt x="262414" y="363950"/>
                  </a:cubicBezTo>
                  <a:lnTo>
                    <a:pt x="40386" y="363950"/>
                  </a:lnTo>
                  <a:cubicBezTo>
                    <a:pt x="34290" y="363950"/>
                    <a:pt x="29242" y="358997"/>
                    <a:pt x="29242" y="352806"/>
                  </a:cubicBezTo>
                  <a:lnTo>
                    <a:pt x="29242" y="40481"/>
                  </a:lnTo>
                  <a:cubicBezTo>
                    <a:pt x="29242" y="34385"/>
                    <a:pt x="34195" y="29337"/>
                    <a:pt x="40386" y="29337"/>
                  </a:cubicBezTo>
                  <a:lnTo>
                    <a:pt x="206883" y="29337"/>
                  </a:lnTo>
                  <a:lnTo>
                    <a:pt x="206883" y="84868"/>
                  </a:lnTo>
                  <a:cubicBezTo>
                    <a:pt x="206883" y="90964"/>
                    <a:pt x="211836" y="96012"/>
                    <a:pt x="218027" y="96012"/>
                  </a:cubicBezTo>
                  <a:lnTo>
                    <a:pt x="273558" y="96012"/>
                  </a:lnTo>
                  <a:lnTo>
                    <a:pt x="273558" y="182118"/>
                  </a:lnTo>
                  <a:cubicBezTo>
                    <a:pt x="273558" y="182118"/>
                    <a:pt x="240792" y="214884"/>
                    <a:pt x="240792" y="214884"/>
                  </a:cubicBezTo>
                  <a:lnTo>
                    <a:pt x="225076" y="230600"/>
                  </a:lnTo>
                  <a:cubicBezTo>
                    <a:pt x="223838" y="231839"/>
                    <a:pt x="222980" y="233267"/>
                    <a:pt x="222409" y="234982"/>
                  </a:cubicBezTo>
                  <a:lnTo>
                    <a:pt x="206692" y="282035"/>
                  </a:lnTo>
                  <a:cubicBezTo>
                    <a:pt x="205359" y="286036"/>
                    <a:pt x="206407" y="290417"/>
                    <a:pt x="209360" y="293370"/>
                  </a:cubicBezTo>
                  <a:cubicBezTo>
                    <a:pt x="212312" y="296323"/>
                    <a:pt x="216694" y="297371"/>
                    <a:pt x="220694" y="296037"/>
                  </a:cubicBezTo>
                  <a:lnTo>
                    <a:pt x="267748" y="280321"/>
                  </a:lnTo>
                  <a:cubicBezTo>
                    <a:pt x="269367" y="279749"/>
                    <a:pt x="270891" y="278892"/>
                    <a:pt x="272129" y="277654"/>
                  </a:cubicBezTo>
                  <a:lnTo>
                    <a:pt x="273463" y="276320"/>
                  </a:lnTo>
                  <a:lnTo>
                    <a:pt x="273463" y="352806"/>
                  </a:lnTo>
                  <a:lnTo>
                    <a:pt x="273558" y="352806"/>
                  </a:lnTo>
                  <a:close/>
                  <a:moveTo>
                    <a:pt x="248317" y="238411"/>
                  </a:moveTo>
                  <a:lnTo>
                    <a:pt x="264033" y="254127"/>
                  </a:lnTo>
                  <a:lnTo>
                    <a:pt x="258032" y="260128"/>
                  </a:lnTo>
                  <a:lnTo>
                    <a:pt x="234506" y="267938"/>
                  </a:lnTo>
                  <a:lnTo>
                    <a:pt x="242316" y="244412"/>
                  </a:lnTo>
                  <a:lnTo>
                    <a:pt x="248317" y="238411"/>
                  </a:lnTo>
                  <a:close/>
                  <a:moveTo>
                    <a:pt x="279749" y="238411"/>
                  </a:moveTo>
                  <a:lnTo>
                    <a:pt x="264033" y="222694"/>
                  </a:lnTo>
                  <a:cubicBezTo>
                    <a:pt x="272415" y="214313"/>
                    <a:pt x="309563" y="177165"/>
                    <a:pt x="317373" y="169259"/>
                  </a:cubicBezTo>
                  <a:lnTo>
                    <a:pt x="333089" y="184976"/>
                  </a:lnTo>
                  <a:lnTo>
                    <a:pt x="279749" y="238411"/>
                  </a:lnTo>
                  <a:close/>
                  <a:moveTo>
                    <a:pt x="360236" y="157829"/>
                  </a:moveTo>
                  <a:lnTo>
                    <a:pt x="348806" y="169259"/>
                  </a:lnTo>
                  <a:lnTo>
                    <a:pt x="333089" y="153543"/>
                  </a:lnTo>
                  <a:lnTo>
                    <a:pt x="344519" y="142113"/>
                  </a:lnTo>
                  <a:cubicBezTo>
                    <a:pt x="348806" y="137827"/>
                    <a:pt x="355854" y="137827"/>
                    <a:pt x="360236" y="142113"/>
                  </a:cubicBezTo>
                  <a:cubicBezTo>
                    <a:pt x="364522" y="146399"/>
                    <a:pt x="364617" y="153448"/>
                    <a:pt x="360236" y="15782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191" name="Google Shape;191;p32"/>
            <p:cNvSpPr/>
            <p:nvPr/>
          </p:nvSpPr>
          <p:spPr>
            <a:xfrm>
              <a:off x="2845299" y="1004030"/>
              <a:ext cx="190500" cy="28575"/>
            </a:xfrm>
            <a:custGeom>
              <a:avLst/>
              <a:gdLst/>
              <a:ahLst/>
              <a:cxnLst/>
              <a:rect l="l" t="t" r="r" b="b"/>
              <a:pathLst>
                <a:path w="190500" h="28575" extrusionOk="0">
                  <a:moveTo>
                    <a:pt x="173736" y="7144"/>
                  </a:moveTo>
                  <a:lnTo>
                    <a:pt x="18288" y="7144"/>
                  </a:lnTo>
                  <a:cubicBezTo>
                    <a:pt x="12192" y="7144"/>
                    <a:pt x="7144" y="12097"/>
                    <a:pt x="7144" y="18288"/>
                  </a:cubicBezTo>
                  <a:cubicBezTo>
                    <a:pt x="7144" y="24479"/>
                    <a:pt x="12097" y="29432"/>
                    <a:pt x="18288" y="29432"/>
                  </a:cubicBezTo>
                  <a:lnTo>
                    <a:pt x="173736" y="29432"/>
                  </a:lnTo>
                  <a:cubicBezTo>
                    <a:pt x="179832" y="29432"/>
                    <a:pt x="184880" y="24479"/>
                    <a:pt x="184880" y="18288"/>
                  </a:cubicBezTo>
                  <a:cubicBezTo>
                    <a:pt x="184880" y="12097"/>
                    <a:pt x="179832" y="7144"/>
                    <a:pt x="173736" y="7144"/>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192" name="Google Shape;192;p32"/>
            <p:cNvSpPr/>
            <p:nvPr/>
          </p:nvSpPr>
          <p:spPr>
            <a:xfrm>
              <a:off x="2845204" y="1048416"/>
              <a:ext cx="142875" cy="28575"/>
            </a:xfrm>
            <a:custGeom>
              <a:avLst/>
              <a:gdLst/>
              <a:ahLst/>
              <a:cxnLst/>
              <a:rect l="l" t="t" r="r" b="b"/>
              <a:pathLst>
                <a:path w="142875" h="28575" extrusionOk="0">
                  <a:moveTo>
                    <a:pt x="129350" y="7144"/>
                  </a:moveTo>
                  <a:lnTo>
                    <a:pt x="18288" y="7144"/>
                  </a:lnTo>
                  <a:cubicBezTo>
                    <a:pt x="12192" y="7144"/>
                    <a:pt x="7144" y="12097"/>
                    <a:pt x="7144" y="18288"/>
                  </a:cubicBezTo>
                  <a:cubicBezTo>
                    <a:pt x="7144" y="24384"/>
                    <a:pt x="12097" y="29432"/>
                    <a:pt x="18288" y="29432"/>
                  </a:cubicBezTo>
                  <a:lnTo>
                    <a:pt x="129350" y="29432"/>
                  </a:lnTo>
                  <a:cubicBezTo>
                    <a:pt x="135446" y="29432"/>
                    <a:pt x="140494" y="24479"/>
                    <a:pt x="140494" y="18288"/>
                  </a:cubicBezTo>
                  <a:cubicBezTo>
                    <a:pt x="140494" y="12097"/>
                    <a:pt x="135541" y="7144"/>
                    <a:pt x="129350" y="7144"/>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193" name="Google Shape;193;p32"/>
            <p:cNvSpPr/>
            <p:nvPr/>
          </p:nvSpPr>
          <p:spPr>
            <a:xfrm>
              <a:off x="2845204" y="1092803"/>
              <a:ext cx="142875" cy="28575"/>
            </a:xfrm>
            <a:custGeom>
              <a:avLst/>
              <a:gdLst/>
              <a:ahLst/>
              <a:cxnLst/>
              <a:rect l="l" t="t" r="r" b="b"/>
              <a:pathLst>
                <a:path w="142875" h="28575" extrusionOk="0">
                  <a:moveTo>
                    <a:pt x="129350" y="7144"/>
                  </a:moveTo>
                  <a:lnTo>
                    <a:pt x="18288" y="7144"/>
                  </a:lnTo>
                  <a:cubicBezTo>
                    <a:pt x="12192" y="7144"/>
                    <a:pt x="7144" y="12097"/>
                    <a:pt x="7144" y="18288"/>
                  </a:cubicBezTo>
                  <a:cubicBezTo>
                    <a:pt x="7144" y="24384"/>
                    <a:pt x="12097" y="29432"/>
                    <a:pt x="18288" y="29432"/>
                  </a:cubicBezTo>
                  <a:lnTo>
                    <a:pt x="129350" y="29432"/>
                  </a:lnTo>
                  <a:cubicBezTo>
                    <a:pt x="135446" y="29432"/>
                    <a:pt x="140494" y="24479"/>
                    <a:pt x="140494" y="18288"/>
                  </a:cubicBezTo>
                  <a:cubicBezTo>
                    <a:pt x="140494" y="12097"/>
                    <a:pt x="135541" y="7144"/>
                    <a:pt x="129350" y="7144"/>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194" name="Google Shape;194;p32"/>
            <p:cNvSpPr/>
            <p:nvPr/>
          </p:nvSpPr>
          <p:spPr>
            <a:xfrm>
              <a:off x="2845204" y="1137189"/>
              <a:ext cx="142875" cy="28575"/>
            </a:xfrm>
            <a:custGeom>
              <a:avLst/>
              <a:gdLst/>
              <a:ahLst/>
              <a:cxnLst/>
              <a:rect l="l" t="t" r="r" b="b"/>
              <a:pathLst>
                <a:path w="142875" h="28575" extrusionOk="0">
                  <a:moveTo>
                    <a:pt x="129350" y="7144"/>
                  </a:moveTo>
                  <a:lnTo>
                    <a:pt x="18288" y="7144"/>
                  </a:lnTo>
                  <a:cubicBezTo>
                    <a:pt x="12192" y="7144"/>
                    <a:pt x="7144" y="12097"/>
                    <a:pt x="7144" y="18288"/>
                  </a:cubicBezTo>
                  <a:cubicBezTo>
                    <a:pt x="7144" y="24384"/>
                    <a:pt x="12097" y="29432"/>
                    <a:pt x="18288" y="29432"/>
                  </a:cubicBezTo>
                  <a:lnTo>
                    <a:pt x="129350" y="29432"/>
                  </a:lnTo>
                  <a:cubicBezTo>
                    <a:pt x="135446" y="29432"/>
                    <a:pt x="140494" y="24479"/>
                    <a:pt x="140494" y="18288"/>
                  </a:cubicBezTo>
                  <a:cubicBezTo>
                    <a:pt x="140494" y="12097"/>
                    <a:pt x="135541" y="7144"/>
                    <a:pt x="129350" y="7144"/>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195" name="Google Shape;195;p32"/>
            <p:cNvSpPr/>
            <p:nvPr/>
          </p:nvSpPr>
          <p:spPr>
            <a:xfrm>
              <a:off x="2934167" y="1205293"/>
              <a:ext cx="95250" cy="28575"/>
            </a:xfrm>
            <a:custGeom>
              <a:avLst/>
              <a:gdLst/>
              <a:ahLst/>
              <a:cxnLst/>
              <a:rect l="l" t="t" r="r" b="b"/>
              <a:pathLst>
                <a:path w="95250" h="28575" extrusionOk="0">
                  <a:moveTo>
                    <a:pt x="84868" y="7144"/>
                  </a:moveTo>
                  <a:lnTo>
                    <a:pt x="18288" y="7144"/>
                  </a:lnTo>
                  <a:cubicBezTo>
                    <a:pt x="12192" y="7144"/>
                    <a:pt x="7144" y="12097"/>
                    <a:pt x="7144" y="18288"/>
                  </a:cubicBezTo>
                  <a:cubicBezTo>
                    <a:pt x="7144" y="24479"/>
                    <a:pt x="12097" y="29432"/>
                    <a:pt x="18288" y="29432"/>
                  </a:cubicBezTo>
                  <a:lnTo>
                    <a:pt x="84868" y="29432"/>
                  </a:lnTo>
                  <a:cubicBezTo>
                    <a:pt x="90964" y="29432"/>
                    <a:pt x="96012" y="24479"/>
                    <a:pt x="96012" y="18288"/>
                  </a:cubicBezTo>
                  <a:cubicBezTo>
                    <a:pt x="96012" y="12097"/>
                    <a:pt x="90964" y="7144"/>
                    <a:pt x="84868" y="7144"/>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grpSp>
      <p:grpSp>
        <p:nvGrpSpPr>
          <p:cNvPr id="196" name="Google Shape;196;p32"/>
          <p:cNvGrpSpPr/>
          <p:nvPr/>
        </p:nvGrpSpPr>
        <p:grpSpPr>
          <a:xfrm>
            <a:off x="2841951" y="1378537"/>
            <a:ext cx="369827" cy="369827"/>
            <a:chOff x="6151784" y="2905672"/>
            <a:chExt cx="390525" cy="390525"/>
          </a:xfrm>
        </p:grpSpPr>
        <p:sp>
          <p:nvSpPr>
            <p:cNvPr id="197" name="Google Shape;197;p32"/>
            <p:cNvSpPr/>
            <p:nvPr/>
          </p:nvSpPr>
          <p:spPr>
            <a:xfrm>
              <a:off x="6151784" y="2905672"/>
              <a:ext cx="390525" cy="390525"/>
            </a:xfrm>
            <a:custGeom>
              <a:avLst/>
              <a:gdLst/>
              <a:ahLst/>
              <a:cxnLst/>
              <a:rect l="l" t="t" r="r" b="b"/>
              <a:pathLst>
                <a:path w="390525" h="390525" extrusionOk="0">
                  <a:moveTo>
                    <a:pt x="346162" y="46220"/>
                  </a:moveTo>
                  <a:cubicBezTo>
                    <a:pt x="294060" y="-5882"/>
                    <a:pt x="209383" y="-5882"/>
                    <a:pt x="157281" y="46220"/>
                  </a:cubicBezTo>
                  <a:cubicBezTo>
                    <a:pt x="107847" y="95655"/>
                    <a:pt x="105370" y="174426"/>
                    <a:pt x="149757" y="226909"/>
                  </a:cubicBezTo>
                  <a:lnTo>
                    <a:pt x="131278" y="245388"/>
                  </a:lnTo>
                  <a:lnTo>
                    <a:pt x="118801" y="232910"/>
                  </a:lnTo>
                  <a:cubicBezTo>
                    <a:pt x="114419" y="228529"/>
                    <a:pt x="107370" y="228529"/>
                    <a:pt x="103084" y="232910"/>
                  </a:cubicBezTo>
                  <a:lnTo>
                    <a:pt x="18788" y="317206"/>
                  </a:lnTo>
                  <a:cubicBezTo>
                    <a:pt x="3262" y="332732"/>
                    <a:pt x="3262" y="358164"/>
                    <a:pt x="18788" y="373689"/>
                  </a:cubicBezTo>
                  <a:cubicBezTo>
                    <a:pt x="26599" y="381500"/>
                    <a:pt x="36790" y="385405"/>
                    <a:pt x="47077" y="385405"/>
                  </a:cubicBezTo>
                  <a:cubicBezTo>
                    <a:pt x="57269" y="385405"/>
                    <a:pt x="67556" y="381500"/>
                    <a:pt x="75367" y="373689"/>
                  </a:cubicBezTo>
                  <a:lnTo>
                    <a:pt x="159663" y="289393"/>
                  </a:lnTo>
                  <a:cubicBezTo>
                    <a:pt x="164044" y="285012"/>
                    <a:pt x="164044" y="277963"/>
                    <a:pt x="159663" y="273677"/>
                  </a:cubicBezTo>
                  <a:lnTo>
                    <a:pt x="147185" y="261199"/>
                  </a:lnTo>
                  <a:lnTo>
                    <a:pt x="165663" y="242721"/>
                  </a:lnTo>
                  <a:cubicBezTo>
                    <a:pt x="190428" y="263676"/>
                    <a:pt x="221194" y="274249"/>
                    <a:pt x="251865" y="274249"/>
                  </a:cubicBezTo>
                  <a:cubicBezTo>
                    <a:pt x="286060" y="274249"/>
                    <a:pt x="320254" y="261199"/>
                    <a:pt x="346258" y="235196"/>
                  </a:cubicBezTo>
                  <a:cubicBezTo>
                    <a:pt x="398168" y="182999"/>
                    <a:pt x="398168" y="98322"/>
                    <a:pt x="346162" y="46220"/>
                  </a:cubicBezTo>
                  <a:close/>
                  <a:moveTo>
                    <a:pt x="59364" y="357878"/>
                  </a:moveTo>
                  <a:cubicBezTo>
                    <a:pt x="52506" y="364736"/>
                    <a:pt x="41267" y="364736"/>
                    <a:pt x="34409" y="357878"/>
                  </a:cubicBezTo>
                  <a:cubicBezTo>
                    <a:pt x="27551" y="351020"/>
                    <a:pt x="27551" y="339781"/>
                    <a:pt x="34409" y="332922"/>
                  </a:cubicBezTo>
                  <a:lnTo>
                    <a:pt x="110799" y="256532"/>
                  </a:lnTo>
                  <a:lnTo>
                    <a:pt x="135755" y="281488"/>
                  </a:lnTo>
                  <a:lnTo>
                    <a:pt x="59364" y="357878"/>
                  </a:lnTo>
                  <a:close/>
                  <a:moveTo>
                    <a:pt x="330350" y="219289"/>
                  </a:moveTo>
                  <a:cubicBezTo>
                    <a:pt x="308634" y="241006"/>
                    <a:pt x="280154" y="251865"/>
                    <a:pt x="251674" y="251865"/>
                  </a:cubicBezTo>
                  <a:cubicBezTo>
                    <a:pt x="223194" y="251865"/>
                    <a:pt x="194715" y="241006"/>
                    <a:pt x="172998" y="219289"/>
                  </a:cubicBezTo>
                  <a:cubicBezTo>
                    <a:pt x="129659" y="175951"/>
                    <a:pt x="129659" y="105275"/>
                    <a:pt x="172998" y="61936"/>
                  </a:cubicBezTo>
                  <a:cubicBezTo>
                    <a:pt x="216337" y="18597"/>
                    <a:pt x="287012" y="18597"/>
                    <a:pt x="330350" y="61936"/>
                  </a:cubicBezTo>
                  <a:cubicBezTo>
                    <a:pt x="373784" y="105370"/>
                    <a:pt x="373784" y="175951"/>
                    <a:pt x="330350" y="21928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198" name="Google Shape;198;p32"/>
            <p:cNvSpPr/>
            <p:nvPr/>
          </p:nvSpPr>
          <p:spPr>
            <a:xfrm>
              <a:off x="6300160" y="2942986"/>
              <a:ext cx="200025" cy="200025"/>
            </a:xfrm>
            <a:custGeom>
              <a:avLst/>
              <a:gdLst/>
              <a:ahLst/>
              <a:cxnLst/>
              <a:rect l="l" t="t" r="r" b="b"/>
              <a:pathLst>
                <a:path w="200025" h="200025" extrusionOk="0">
                  <a:moveTo>
                    <a:pt x="171402" y="35290"/>
                  </a:moveTo>
                  <a:cubicBezTo>
                    <a:pt x="133874" y="-2238"/>
                    <a:pt x="72819" y="-2238"/>
                    <a:pt x="35290" y="35290"/>
                  </a:cubicBezTo>
                  <a:cubicBezTo>
                    <a:pt x="-2238" y="72819"/>
                    <a:pt x="-2238" y="133874"/>
                    <a:pt x="35290" y="171402"/>
                  </a:cubicBezTo>
                  <a:cubicBezTo>
                    <a:pt x="54054" y="190167"/>
                    <a:pt x="78724" y="199596"/>
                    <a:pt x="103394" y="199596"/>
                  </a:cubicBezTo>
                  <a:cubicBezTo>
                    <a:pt x="128064" y="199596"/>
                    <a:pt x="152733" y="190167"/>
                    <a:pt x="171498" y="171402"/>
                  </a:cubicBezTo>
                  <a:cubicBezTo>
                    <a:pt x="208931" y="133874"/>
                    <a:pt x="208931" y="72819"/>
                    <a:pt x="171402" y="35290"/>
                  </a:cubicBezTo>
                  <a:close/>
                  <a:moveTo>
                    <a:pt x="155686" y="155686"/>
                  </a:moveTo>
                  <a:cubicBezTo>
                    <a:pt x="126825" y="184547"/>
                    <a:pt x="79867" y="184547"/>
                    <a:pt x="51006" y="155686"/>
                  </a:cubicBezTo>
                  <a:cubicBezTo>
                    <a:pt x="22146" y="126825"/>
                    <a:pt x="22146" y="79867"/>
                    <a:pt x="51006" y="51006"/>
                  </a:cubicBezTo>
                  <a:cubicBezTo>
                    <a:pt x="65389" y="36624"/>
                    <a:pt x="84344" y="29385"/>
                    <a:pt x="103298" y="29385"/>
                  </a:cubicBezTo>
                  <a:cubicBezTo>
                    <a:pt x="122253" y="29385"/>
                    <a:pt x="141208" y="36624"/>
                    <a:pt x="155591" y="51006"/>
                  </a:cubicBezTo>
                  <a:cubicBezTo>
                    <a:pt x="184451" y="79867"/>
                    <a:pt x="184451" y="126825"/>
                    <a:pt x="155686" y="155686"/>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grpSp>
      <p:sp>
        <p:nvSpPr>
          <p:cNvPr id="199" name="Google Shape;199;p32"/>
          <p:cNvSpPr txBox="1"/>
          <p:nvPr/>
        </p:nvSpPr>
        <p:spPr>
          <a:xfrm>
            <a:off x="7033230" y="3953108"/>
            <a:ext cx="1298400" cy="4848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900">
                <a:solidFill>
                  <a:schemeClr val="dk1"/>
                </a:solidFill>
                <a:latin typeface="Times New Roman"/>
                <a:ea typeface="Times New Roman"/>
                <a:cs typeface="Times New Roman"/>
                <a:sym typeface="Times New Roman"/>
              </a:rPr>
              <a:t>All scrapped data is converted to data frames and stores as CSV files</a:t>
            </a:r>
            <a:endParaRPr sz="900">
              <a:solidFill>
                <a:schemeClr val="dk1"/>
              </a:solidFill>
              <a:latin typeface="Times New Roman"/>
              <a:ea typeface="Times New Roman"/>
              <a:cs typeface="Times New Roman"/>
              <a:sym typeface="Times New Roman"/>
            </a:endParaRPr>
          </a:p>
        </p:txBody>
      </p:sp>
      <p:sp>
        <p:nvSpPr>
          <p:cNvPr id="200" name="Google Shape;200;p32"/>
          <p:cNvSpPr/>
          <p:nvPr/>
        </p:nvSpPr>
        <p:spPr>
          <a:xfrm>
            <a:off x="7014013" y="3409066"/>
            <a:ext cx="1336800" cy="4386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dk1"/>
                </a:solidFill>
                <a:latin typeface="Times New Roman"/>
                <a:ea typeface="Times New Roman"/>
                <a:cs typeface="Times New Roman"/>
                <a:sym typeface="Times New Roman"/>
              </a:rPr>
              <a:t>Storing Data in Data Frames</a:t>
            </a:r>
            <a:endParaRPr sz="1100"/>
          </a:p>
        </p:txBody>
      </p:sp>
      <p:sp>
        <p:nvSpPr>
          <p:cNvPr id="201" name="Google Shape;201;p32"/>
          <p:cNvSpPr txBox="1"/>
          <p:nvPr/>
        </p:nvSpPr>
        <p:spPr>
          <a:xfrm>
            <a:off x="5503703" y="3980523"/>
            <a:ext cx="1336800" cy="623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900">
                <a:solidFill>
                  <a:schemeClr val="dk1"/>
                </a:solidFill>
                <a:latin typeface="Times New Roman"/>
                <a:ea typeface="Times New Roman"/>
                <a:cs typeface="Times New Roman"/>
                <a:sym typeface="Times New Roman"/>
              </a:rPr>
              <a:t>Getting ratings for schools, crimes, employment and livability from Area vibes</a:t>
            </a:r>
            <a:endParaRPr sz="900">
              <a:solidFill>
                <a:schemeClr val="dk1"/>
              </a:solidFill>
              <a:latin typeface="Times New Roman"/>
              <a:ea typeface="Times New Roman"/>
              <a:cs typeface="Times New Roman"/>
              <a:sym typeface="Times New Roman"/>
            </a:endParaRPr>
          </a:p>
        </p:txBody>
      </p:sp>
      <p:sp>
        <p:nvSpPr>
          <p:cNvPr id="202" name="Google Shape;202;p32"/>
          <p:cNvSpPr/>
          <p:nvPr/>
        </p:nvSpPr>
        <p:spPr>
          <a:xfrm>
            <a:off x="5633877" y="3486710"/>
            <a:ext cx="938100" cy="254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dk1"/>
                </a:solidFill>
                <a:latin typeface="Times New Roman"/>
                <a:ea typeface="Times New Roman"/>
                <a:cs typeface="Times New Roman"/>
                <a:sym typeface="Times New Roman"/>
              </a:rPr>
              <a:t>Ratings</a:t>
            </a:r>
            <a:endParaRPr sz="1100"/>
          </a:p>
        </p:txBody>
      </p:sp>
      <p:sp>
        <p:nvSpPr>
          <p:cNvPr id="203" name="Google Shape;203;p32"/>
          <p:cNvSpPr txBox="1"/>
          <p:nvPr/>
        </p:nvSpPr>
        <p:spPr>
          <a:xfrm>
            <a:off x="3747744" y="3953108"/>
            <a:ext cx="1753200" cy="7620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900" dirty="0">
                <a:solidFill>
                  <a:schemeClr val="dk1"/>
                </a:solidFill>
                <a:latin typeface="Times New Roman"/>
                <a:ea typeface="Times New Roman"/>
                <a:cs typeface="Times New Roman"/>
                <a:sym typeface="Times New Roman"/>
              </a:rPr>
              <a:t>Creating data frames </a:t>
            </a:r>
            <a:endParaRPr sz="1100" dirty="0"/>
          </a:p>
          <a:p>
            <a:pPr marL="0" marR="0" lvl="0" indent="0" algn="ctr" rtl="0">
              <a:spcBef>
                <a:spcPts val="0"/>
              </a:spcBef>
              <a:spcAft>
                <a:spcPts val="0"/>
              </a:spcAft>
              <a:buNone/>
            </a:pPr>
            <a:r>
              <a:rPr lang="en" sz="900" b="1" dirty="0">
                <a:solidFill>
                  <a:schemeClr val="dk1"/>
                </a:solidFill>
                <a:latin typeface="Times New Roman"/>
                <a:ea typeface="Times New Roman"/>
                <a:cs typeface="Times New Roman"/>
                <a:sym typeface="Times New Roman"/>
              </a:rPr>
              <a:t>Zillow</a:t>
            </a:r>
            <a:r>
              <a:rPr lang="en" sz="900" dirty="0">
                <a:solidFill>
                  <a:schemeClr val="dk1"/>
                </a:solidFill>
                <a:latin typeface="Times New Roman"/>
                <a:ea typeface="Times New Roman"/>
                <a:cs typeface="Times New Roman"/>
                <a:sym typeface="Times New Roman"/>
              </a:rPr>
              <a:t> – Basic Info of the house</a:t>
            </a:r>
            <a:endParaRPr sz="1100" dirty="0"/>
          </a:p>
          <a:p>
            <a:pPr marL="0" marR="0" lvl="0" indent="0" algn="ctr" rtl="0">
              <a:spcBef>
                <a:spcPts val="0"/>
              </a:spcBef>
              <a:spcAft>
                <a:spcPts val="0"/>
              </a:spcAft>
              <a:buNone/>
            </a:pPr>
            <a:r>
              <a:rPr lang="en" sz="900" b="1" dirty="0">
                <a:solidFill>
                  <a:schemeClr val="dk1"/>
                </a:solidFill>
                <a:latin typeface="Times New Roman"/>
                <a:ea typeface="Times New Roman"/>
                <a:cs typeface="Times New Roman"/>
                <a:sym typeface="Times New Roman"/>
              </a:rPr>
              <a:t>Facts</a:t>
            </a:r>
            <a:r>
              <a:rPr lang="en" sz="900" dirty="0">
                <a:solidFill>
                  <a:schemeClr val="dk1"/>
                </a:solidFill>
                <a:latin typeface="Times New Roman"/>
                <a:ea typeface="Times New Roman"/>
                <a:cs typeface="Times New Roman"/>
                <a:sym typeface="Times New Roman"/>
              </a:rPr>
              <a:t> – Facts &amp; Features</a:t>
            </a:r>
            <a:endParaRPr sz="1100" dirty="0"/>
          </a:p>
          <a:p>
            <a:pPr marL="0" marR="0" lvl="0" indent="0" algn="ctr" rtl="0">
              <a:spcBef>
                <a:spcPts val="0"/>
              </a:spcBef>
              <a:spcAft>
                <a:spcPts val="0"/>
              </a:spcAft>
              <a:buNone/>
            </a:pPr>
            <a:r>
              <a:rPr lang="en" sz="900" b="1" dirty="0">
                <a:solidFill>
                  <a:schemeClr val="dk1"/>
                </a:solidFill>
                <a:latin typeface="Times New Roman"/>
                <a:ea typeface="Times New Roman"/>
                <a:cs typeface="Times New Roman"/>
                <a:sym typeface="Times New Roman"/>
              </a:rPr>
              <a:t>Price History </a:t>
            </a:r>
            <a:r>
              <a:rPr lang="en" sz="900" dirty="0">
                <a:solidFill>
                  <a:schemeClr val="dk1"/>
                </a:solidFill>
                <a:latin typeface="Times New Roman"/>
                <a:ea typeface="Times New Roman"/>
                <a:cs typeface="Times New Roman"/>
                <a:sym typeface="Times New Roman"/>
              </a:rPr>
              <a:t>– Price history of each house</a:t>
            </a:r>
            <a:endParaRPr sz="1100" dirty="0"/>
          </a:p>
        </p:txBody>
      </p:sp>
      <p:sp>
        <p:nvSpPr>
          <p:cNvPr id="204" name="Google Shape;204;p32"/>
          <p:cNvSpPr/>
          <p:nvPr/>
        </p:nvSpPr>
        <p:spPr>
          <a:xfrm>
            <a:off x="4076154" y="3409066"/>
            <a:ext cx="1030200" cy="4386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dk1"/>
                </a:solidFill>
                <a:latin typeface="Times New Roman"/>
                <a:ea typeface="Times New Roman"/>
                <a:cs typeface="Times New Roman"/>
                <a:sym typeface="Times New Roman"/>
              </a:rPr>
              <a:t>Creating Data Frames</a:t>
            </a:r>
            <a:endParaRPr sz="1100"/>
          </a:p>
        </p:txBody>
      </p:sp>
      <p:sp>
        <p:nvSpPr>
          <p:cNvPr id="205" name="Google Shape;205;p32"/>
          <p:cNvSpPr txBox="1"/>
          <p:nvPr/>
        </p:nvSpPr>
        <p:spPr>
          <a:xfrm>
            <a:off x="2409956" y="3980523"/>
            <a:ext cx="1233000" cy="623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900">
                <a:solidFill>
                  <a:schemeClr val="dk1"/>
                </a:solidFill>
                <a:latin typeface="Times New Roman"/>
                <a:ea typeface="Times New Roman"/>
                <a:cs typeface="Times New Roman"/>
                <a:sym typeface="Times New Roman"/>
              </a:rPr>
              <a:t>Scrapping details like facts &amp; features, schools, price history  using beautiful soup</a:t>
            </a:r>
            <a:endParaRPr sz="900">
              <a:solidFill>
                <a:schemeClr val="dk1"/>
              </a:solidFill>
              <a:latin typeface="Times New Roman"/>
              <a:ea typeface="Times New Roman"/>
              <a:cs typeface="Times New Roman"/>
              <a:sym typeface="Times New Roman"/>
            </a:endParaRPr>
          </a:p>
        </p:txBody>
      </p:sp>
      <p:sp>
        <p:nvSpPr>
          <p:cNvPr id="206" name="Google Shape;206;p32"/>
          <p:cNvSpPr/>
          <p:nvPr/>
        </p:nvSpPr>
        <p:spPr>
          <a:xfrm>
            <a:off x="2360383" y="3302044"/>
            <a:ext cx="1332300" cy="6234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dk1"/>
                </a:solidFill>
                <a:latin typeface="Times New Roman"/>
                <a:ea typeface="Times New Roman"/>
                <a:cs typeface="Times New Roman"/>
                <a:sym typeface="Times New Roman"/>
              </a:rPr>
              <a:t>Scrapping Individual House data from listings </a:t>
            </a:r>
            <a:endParaRPr sz="1100"/>
          </a:p>
        </p:txBody>
      </p:sp>
      <p:sp>
        <p:nvSpPr>
          <p:cNvPr id="207" name="Google Shape;207;p32"/>
          <p:cNvSpPr txBox="1"/>
          <p:nvPr/>
        </p:nvSpPr>
        <p:spPr>
          <a:xfrm>
            <a:off x="972085" y="3980523"/>
            <a:ext cx="1153200" cy="4848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900">
                <a:solidFill>
                  <a:schemeClr val="dk1"/>
                </a:solidFill>
                <a:latin typeface="Times New Roman"/>
                <a:ea typeface="Times New Roman"/>
                <a:cs typeface="Times New Roman"/>
                <a:sym typeface="Times New Roman"/>
              </a:rPr>
              <a:t>Getting the houses listed for each area (first 2 pages)</a:t>
            </a:r>
            <a:endParaRPr sz="900">
              <a:solidFill>
                <a:schemeClr val="dk1"/>
              </a:solidFill>
              <a:latin typeface="Times New Roman"/>
              <a:ea typeface="Times New Roman"/>
              <a:cs typeface="Times New Roman"/>
              <a:sym typeface="Times New Roman"/>
            </a:endParaRPr>
          </a:p>
        </p:txBody>
      </p:sp>
      <p:sp>
        <p:nvSpPr>
          <p:cNvPr id="208" name="Google Shape;208;p32"/>
          <p:cNvSpPr/>
          <p:nvPr/>
        </p:nvSpPr>
        <p:spPr>
          <a:xfrm>
            <a:off x="876968" y="3409068"/>
            <a:ext cx="1332300" cy="4386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dk1"/>
                </a:solidFill>
                <a:latin typeface="Times New Roman"/>
                <a:ea typeface="Times New Roman"/>
                <a:cs typeface="Times New Roman"/>
                <a:sym typeface="Times New Roman"/>
              </a:rPr>
              <a:t>Getting house listings and links</a:t>
            </a:r>
            <a:endParaRPr sz="1100"/>
          </a:p>
        </p:txBody>
      </p:sp>
      <p:sp>
        <p:nvSpPr>
          <p:cNvPr id="209" name="Google Shape;209;p32"/>
          <p:cNvSpPr/>
          <p:nvPr/>
        </p:nvSpPr>
        <p:spPr>
          <a:xfrm>
            <a:off x="7450117" y="2806349"/>
            <a:ext cx="339300" cy="254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lt1"/>
                </a:solidFill>
                <a:latin typeface="Times New Roman"/>
                <a:ea typeface="Times New Roman"/>
                <a:cs typeface="Times New Roman"/>
                <a:sym typeface="Times New Roman"/>
              </a:rPr>
              <a:t>05</a:t>
            </a:r>
            <a:endParaRPr sz="1100"/>
          </a:p>
        </p:txBody>
      </p:sp>
      <p:sp>
        <p:nvSpPr>
          <p:cNvPr id="210" name="Google Shape;210;p32"/>
          <p:cNvSpPr/>
          <p:nvPr/>
        </p:nvSpPr>
        <p:spPr>
          <a:xfrm>
            <a:off x="5924078" y="2806349"/>
            <a:ext cx="339300" cy="254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lt1"/>
                </a:solidFill>
                <a:latin typeface="Times New Roman"/>
                <a:ea typeface="Times New Roman"/>
                <a:cs typeface="Times New Roman"/>
                <a:sym typeface="Times New Roman"/>
              </a:rPr>
              <a:t>04</a:t>
            </a:r>
            <a:endParaRPr sz="1100"/>
          </a:p>
        </p:txBody>
      </p:sp>
      <p:sp>
        <p:nvSpPr>
          <p:cNvPr id="211" name="Google Shape;211;p32"/>
          <p:cNvSpPr/>
          <p:nvPr/>
        </p:nvSpPr>
        <p:spPr>
          <a:xfrm>
            <a:off x="4398038" y="2806349"/>
            <a:ext cx="339300" cy="254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lt1"/>
                </a:solidFill>
                <a:latin typeface="Times New Roman"/>
                <a:ea typeface="Times New Roman"/>
                <a:cs typeface="Times New Roman"/>
                <a:sym typeface="Times New Roman"/>
              </a:rPr>
              <a:t>03</a:t>
            </a:r>
            <a:endParaRPr sz="1100"/>
          </a:p>
        </p:txBody>
      </p:sp>
      <p:sp>
        <p:nvSpPr>
          <p:cNvPr id="212" name="Google Shape;212;p32"/>
          <p:cNvSpPr/>
          <p:nvPr/>
        </p:nvSpPr>
        <p:spPr>
          <a:xfrm>
            <a:off x="2871998" y="2806349"/>
            <a:ext cx="339300" cy="254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lt1"/>
                </a:solidFill>
                <a:latin typeface="Times New Roman"/>
                <a:ea typeface="Times New Roman"/>
                <a:cs typeface="Times New Roman"/>
                <a:sym typeface="Times New Roman"/>
              </a:rPr>
              <a:t>02</a:t>
            </a:r>
            <a:endParaRPr sz="1100"/>
          </a:p>
        </p:txBody>
      </p:sp>
      <p:sp>
        <p:nvSpPr>
          <p:cNvPr id="213" name="Google Shape;213;p32"/>
          <p:cNvSpPr/>
          <p:nvPr/>
        </p:nvSpPr>
        <p:spPr>
          <a:xfrm>
            <a:off x="1345958" y="2806349"/>
            <a:ext cx="339300" cy="254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1">
                <a:solidFill>
                  <a:schemeClr val="lt1"/>
                </a:solidFill>
                <a:latin typeface="Times New Roman"/>
                <a:ea typeface="Times New Roman"/>
                <a:cs typeface="Times New Roman"/>
                <a:sym typeface="Times New Roman"/>
              </a:rPr>
              <a:t>01</a:t>
            </a:r>
            <a:endParaRPr sz="1100"/>
          </a:p>
        </p:txBody>
      </p:sp>
      <p:pic>
        <p:nvPicPr>
          <p:cNvPr id="214" name="Google Shape;214;p32" descr="Link"/>
          <p:cNvPicPr preferRelativeResize="0"/>
          <p:nvPr/>
        </p:nvPicPr>
        <p:blipFill rotWithShape="1">
          <a:blip r:embed="rId6">
            <a:alphaModFix/>
          </a:blip>
          <a:srcRect/>
          <a:stretch/>
        </p:blipFill>
        <p:spPr>
          <a:xfrm>
            <a:off x="1311990" y="1348800"/>
            <a:ext cx="428935" cy="428935"/>
          </a:xfrm>
          <a:prstGeom prst="rect">
            <a:avLst/>
          </a:prstGeom>
          <a:noFill/>
          <a:ln>
            <a:noFill/>
          </a:ln>
        </p:spPr>
      </p:pic>
      <p:pic>
        <p:nvPicPr>
          <p:cNvPr id="215" name="Google Shape;215;p32" descr="Stars"/>
          <p:cNvPicPr preferRelativeResize="0"/>
          <p:nvPr/>
        </p:nvPicPr>
        <p:blipFill rotWithShape="1">
          <a:blip r:embed="rId7">
            <a:alphaModFix/>
          </a:blip>
          <a:srcRect/>
          <a:stretch/>
        </p:blipFill>
        <p:spPr>
          <a:xfrm>
            <a:off x="5888475" y="1348799"/>
            <a:ext cx="428935" cy="428935"/>
          </a:xfrm>
          <a:prstGeom prst="rect">
            <a:avLst/>
          </a:prstGeom>
          <a:noFill/>
          <a:ln>
            <a:noFill/>
          </a:ln>
        </p:spPr>
      </p:pic>
      <p:pic>
        <p:nvPicPr>
          <p:cNvPr id="216" name="Google Shape;216;p32" descr="Database"/>
          <p:cNvPicPr preferRelativeResize="0"/>
          <p:nvPr/>
        </p:nvPicPr>
        <p:blipFill rotWithShape="1">
          <a:blip r:embed="rId8">
            <a:alphaModFix/>
          </a:blip>
          <a:srcRect/>
          <a:stretch/>
        </p:blipFill>
        <p:spPr>
          <a:xfrm>
            <a:off x="7452488" y="1378365"/>
            <a:ext cx="342900" cy="342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Google Shape;221;p33"/>
          <p:cNvPicPr preferRelativeResize="0"/>
          <p:nvPr/>
        </p:nvPicPr>
        <p:blipFill rotWithShape="1">
          <a:blip r:embed="rId3">
            <a:alphaModFix/>
          </a:blip>
          <a:srcRect/>
          <a:stretch/>
        </p:blipFill>
        <p:spPr>
          <a:xfrm>
            <a:off x="1253423" y="3256286"/>
            <a:ext cx="755645" cy="506953"/>
          </a:xfrm>
          <a:prstGeom prst="rect">
            <a:avLst/>
          </a:prstGeom>
          <a:noFill/>
          <a:ln>
            <a:noFill/>
          </a:ln>
        </p:spPr>
      </p:pic>
      <p:pic>
        <p:nvPicPr>
          <p:cNvPr id="222" name="Google Shape;222;p33"/>
          <p:cNvPicPr preferRelativeResize="0"/>
          <p:nvPr/>
        </p:nvPicPr>
        <p:blipFill rotWithShape="1">
          <a:blip r:embed="rId4">
            <a:alphaModFix/>
          </a:blip>
          <a:srcRect/>
          <a:stretch/>
        </p:blipFill>
        <p:spPr>
          <a:xfrm>
            <a:off x="2135465" y="3240800"/>
            <a:ext cx="19130" cy="975643"/>
          </a:xfrm>
          <a:prstGeom prst="rect">
            <a:avLst/>
          </a:prstGeom>
          <a:noFill/>
          <a:ln>
            <a:noFill/>
          </a:ln>
        </p:spPr>
      </p:pic>
      <p:pic>
        <p:nvPicPr>
          <p:cNvPr id="223" name="Google Shape;223;p33"/>
          <p:cNvPicPr preferRelativeResize="0"/>
          <p:nvPr/>
        </p:nvPicPr>
        <p:blipFill rotWithShape="1">
          <a:blip r:embed="rId5">
            <a:alphaModFix/>
          </a:blip>
          <a:srcRect/>
          <a:stretch/>
        </p:blipFill>
        <p:spPr>
          <a:xfrm>
            <a:off x="2280992" y="3240003"/>
            <a:ext cx="755645" cy="506953"/>
          </a:xfrm>
          <a:prstGeom prst="rect">
            <a:avLst/>
          </a:prstGeom>
          <a:noFill/>
          <a:ln>
            <a:noFill/>
          </a:ln>
        </p:spPr>
      </p:pic>
      <p:pic>
        <p:nvPicPr>
          <p:cNvPr id="224" name="Google Shape;224;p33"/>
          <p:cNvPicPr preferRelativeResize="0"/>
          <p:nvPr/>
        </p:nvPicPr>
        <p:blipFill rotWithShape="1">
          <a:blip r:embed="rId6">
            <a:alphaModFix/>
          </a:blip>
          <a:srcRect/>
          <a:stretch/>
        </p:blipFill>
        <p:spPr>
          <a:xfrm>
            <a:off x="3993613" y="3240003"/>
            <a:ext cx="454519" cy="879992"/>
          </a:xfrm>
          <a:prstGeom prst="rect">
            <a:avLst/>
          </a:prstGeom>
          <a:noFill/>
          <a:ln>
            <a:noFill/>
          </a:ln>
        </p:spPr>
      </p:pic>
      <p:pic>
        <p:nvPicPr>
          <p:cNvPr id="225" name="Google Shape;225;p33"/>
          <p:cNvPicPr preferRelativeResize="0"/>
          <p:nvPr/>
        </p:nvPicPr>
        <p:blipFill rotWithShape="1">
          <a:blip r:embed="rId7">
            <a:alphaModFix/>
          </a:blip>
          <a:srcRect/>
          <a:stretch/>
        </p:blipFill>
        <p:spPr>
          <a:xfrm>
            <a:off x="4720057" y="3240003"/>
            <a:ext cx="472279" cy="879992"/>
          </a:xfrm>
          <a:prstGeom prst="rect">
            <a:avLst/>
          </a:prstGeom>
          <a:noFill/>
          <a:ln>
            <a:noFill/>
          </a:ln>
        </p:spPr>
      </p:pic>
      <p:pic>
        <p:nvPicPr>
          <p:cNvPr id="226" name="Google Shape;226;p33"/>
          <p:cNvPicPr preferRelativeResize="0"/>
          <p:nvPr/>
        </p:nvPicPr>
        <p:blipFill rotWithShape="1">
          <a:blip r:embed="rId8">
            <a:alphaModFix/>
          </a:blip>
          <a:srcRect/>
          <a:stretch/>
        </p:blipFill>
        <p:spPr>
          <a:xfrm>
            <a:off x="6863009" y="3232267"/>
            <a:ext cx="19130" cy="975643"/>
          </a:xfrm>
          <a:prstGeom prst="rect">
            <a:avLst/>
          </a:prstGeom>
          <a:noFill/>
          <a:ln>
            <a:noFill/>
          </a:ln>
        </p:spPr>
      </p:pic>
      <p:pic>
        <p:nvPicPr>
          <p:cNvPr id="227" name="Google Shape;227;p33"/>
          <p:cNvPicPr preferRelativeResize="0"/>
          <p:nvPr/>
        </p:nvPicPr>
        <p:blipFill rotWithShape="1">
          <a:blip r:embed="rId9">
            <a:alphaModFix/>
          </a:blip>
          <a:srcRect/>
          <a:stretch/>
        </p:blipFill>
        <p:spPr>
          <a:xfrm>
            <a:off x="3812781" y="2084647"/>
            <a:ext cx="1520856" cy="1224337"/>
          </a:xfrm>
          <a:prstGeom prst="rect">
            <a:avLst/>
          </a:prstGeom>
          <a:noFill/>
          <a:ln>
            <a:noFill/>
          </a:ln>
        </p:spPr>
      </p:pic>
      <p:pic>
        <p:nvPicPr>
          <p:cNvPr id="228" name="Google Shape;228;p33"/>
          <p:cNvPicPr preferRelativeResize="0"/>
          <p:nvPr/>
        </p:nvPicPr>
        <p:blipFill rotWithShape="1">
          <a:blip r:embed="rId10">
            <a:alphaModFix/>
          </a:blip>
          <a:srcRect/>
          <a:stretch/>
        </p:blipFill>
        <p:spPr>
          <a:xfrm>
            <a:off x="1565482" y="2070071"/>
            <a:ext cx="1520856" cy="1224337"/>
          </a:xfrm>
          <a:prstGeom prst="rect">
            <a:avLst/>
          </a:prstGeom>
          <a:noFill/>
          <a:ln>
            <a:noFill/>
          </a:ln>
        </p:spPr>
      </p:pic>
      <p:pic>
        <p:nvPicPr>
          <p:cNvPr id="229" name="Google Shape;229;p33"/>
          <p:cNvPicPr preferRelativeResize="0"/>
          <p:nvPr/>
        </p:nvPicPr>
        <p:blipFill rotWithShape="1">
          <a:blip r:embed="rId9">
            <a:alphaModFix/>
          </a:blip>
          <a:srcRect/>
          <a:stretch/>
        </p:blipFill>
        <p:spPr>
          <a:xfrm>
            <a:off x="5998419" y="2084647"/>
            <a:ext cx="1520856" cy="1224337"/>
          </a:xfrm>
          <a:prstGeom prst="rect">
            <a:avLst/>
          </a:prstGeom>
          <a:noFill/>
          <a:ln>
            <a:noFill/>
          </a:ln>
        </p:spPr>
      </p:pic>
      <p:pic>
        <p:nvPicPr>
          <p:cNvPr id="230" name="Google Shape;230;p33"/>
          <p:cNvPicPr preferRelativeResize="0"/>
          <p:nvPr/>
        </p:nvPicPr>
        <p:blipFill rotWithShape="1">
          <a:blip r:embed="rId11">
            <a:alphaModFix/>
          </a:blip>
          <a:srcRect/>
          <a:stretch/>
        </p:blipFill>
        <p:spPr>
          <a:xfrm>
            <a:off x="2719796" y="1545356"/>
            <a:ext cx="1434770" cy="659995"/>
          </a:xfrm>
          <a:prstGeom prst="rect">
            <a:avLst/>
          </a:prstGeom>
          <a:noFill/>
          <a:ln>
            <a:noFill/>
          </a:ln>
        </p:spPr>
      </p:pic>
      <p:pic>
        <p:nvPicPr>
          <p:cNvPr id="231" name="Google Shape;231;p33"/>
          <p:cNvPicPr preferRelativeResize="0"/>
          <p:nvPr/>
        </p:nvPicPr>
        <p:blipFill rotWithShape="1">
          <a:blip r:embed="rId12">
            <a:alphaModFix/>
          </a:blip>
          <a:srcRect/>
          <a:stretch/>
        </p:blipFill>
        <p:spPr>
          <a:xfrm>
            <a:off x="4530167" y="1545356"/>
            <a:ext cx="86087" cy="659995"/>
          </a:xfrm>
          <a:prstGeom prst="rect">
            <a:avLst/>
          </a:prstGeom>
          <a:noFill/>
          <a:ln>
            <a:noFill/>
          </a:ln>
        </p:spPr>
      </p:pic>
      <p:pic>
        <p:nvPicPr>
          <p:cNvPr id="232" name="Google Shape;232;p33"/>
          <p:cNvPicPr preferRelativeResize="0"/>
          <p:nvPr/>
        </p:nvPicPr>
        <p:blipFill rotWithShape="1">
          <a:blip r:embed="rId13">
            <a:alphaModFix/>
          </a:blip>
          <a:srcRect/>
          <a:stretch/>
        </p:blipFill>
        <p:spPr>
          <a:xfrm>
            <a:off x="4991855" y="1545356"/>
            <a:ext cx="1434770" cy="659995"/>
          </a:xfrm>
          <a:prstGeom prst="rect">
            <a:avLst/>
          </a:prstGeom>
          <a:noFill/>
          <a:ln>
            <a:noFill/>
          </a:ln>
        </p:spPr>
      </p:pic>
      <p:sp>
        <p:nvSpPr>
          <p:cNvPr id="233" name="Google Shape;233;p33"/>
          <p:cNvSpPr/>
          <p:nvPr/>
        </p:nvSpPr>
        <p:spPr>
          <a:xfrm>
            <a:off x="3420449" y="1101145"/>
            <a:ext cx="2305500" cy="441900"/>
          </a:xfrm>
          <a:prstGeom prst="roundRect">
            <a:avLst>
              <a:gd name="adj" fmla="val 50000"/>
            </a:avLst>
          </a:prstGeom>
          <a:solidFill>
            <a:srgbClr val="4ADA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Times New Roman"/>
                <a:ea typeface="Times New Roman"/>
                <a:cs typeface="Times New Roman"/>
                <a:sym typeface="Times New Roman"/>
              </a:rPr>
              <a:t>WEBSITES</a:t>
            </a:r>
            <a:endParaRPr sz="1500" b="1">
              <a:solidFill>
                <a:schemeClr val="lt1"/>
              </a:solidFill>
              <a:latin typeface="Times New Roman"/>
              <a:ea typeface="Times New Roman"/>
              <a:cs typeface="Times New Roman"/>
              <a:sym typeface="Times New Roman"/>
            </a:endParaRPr>
          </a:p>
        </p:txBody>
      </p:sp>
      <p:sp>
        <p:nvSpPr>
          <p:cNvPr id="234" name="Google Shape;234;p33"/>
          <p:cNvSpPr/>
          <p:nvPr/>
        </p:nvSpPr>
        <p:spPr>
          <a:xfrm>
            <a:off x="678657" y="3746956"/>
            <a:ext cx="1149600" cy="271500"/>
          </a:xfrm>
          <a:prstGeom prst="roundRect">
            <a:avLst>
              <a:gd name="adj" fmla="val 50000"/>
            </a:avLst>
          </a:prstGeom>
          <a:solidFill>
            <a:srgbClr val="FFB5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100" b="1">
                <a:solidFill>
                  <a:schemeClr val="lt1"/>
                </a:solidFill>
                <a:latin typeface="Times New Roman"/>
                <a:ea typeface="Times New Roman"/>
                <a:cs typeface="Times New Roman"/>
                <a:sym typeface="Times New Roman"/>
              </a:rPr>
              <a:t>Zillow</a:t>
            </a:r>
            <a:endParaRPr sz="1100"/>
          </a:p>
        </p:txBody>
      </p:sp>
      <p:sp>
        <p:nvSpPr>
          <p:cNvPr id="235" name="Google Shape;235;p33"/>
          <p:cNvSpPr/>
          <p:nvPr/>
        </p:nvSpPr>
        <p:spPr>
          <a:xfrm>
            <a:off x="1570264" y="4207910"/>
            <a:ext cx="1149600" cy="271500"/>
          </a:xfrm>
          <a:prstGeom prst="roundRect">
            <a:avLst>
              <a:gd name="adj" fmla="val 50000"/>
            </a:avLst>
          </a:prstGeom>
          <a:solidFill>
            <a:srgbClr val="FFB5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100" b="1">
                <a:solidFill>
                  <a:schemeClr val="lt1"/>
                </a:solidFill>
                <a:latin typeface="Times New Roman"/>
                <a:ea typeface="Times New Roman"/>
                <a:cs typeface="Times New Roman"/>
                <a:sym typeface="Times New Roman"/>
              </a:rPr>
              <a:t>Price History</a:t>
            </a:r>
            <a:endParaRPr sz="1100" b="1">
              <a:solidFill>
                <a:schemeClr val="lt1"/>
              </a:solidFill>
              <a:latin typeface="Times New Roman"/>
              <a:ea typeface="Times New Roman"/>
              <a:cs typeface="Times New Roman"/>
              <a:sym typeface="Times New Roman"/>
            </a:endParaRPr>
          </a:p>
        </p:txBody>
      </p:sp>
      <p:sp>
        <p:nvSpPr>
          <p:cNvPr id="236" name="Google Shape;236;p33"/>
          <p:cNvSpPr/>
          <p:nvPr/>
        </p:nvSpPr>
        <p:spPr>
          <a:xfrm>
            <a:off x="2461872" y="3736007"/>
            <a:ext cx="1149600" cy="271500"/>
          </a:xfrm>
          <a:prstGeom prst="roundRect">
            <a:avLst>
              <a:gd name="adj" fmla="val 50000"/>
            </a:avLst>
          </a:prstGeom>
          <a:solidFill>
            <a:srgbClr val="FFB5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100" b="1">
                <a:solidFill>
                  <a:schemeClr val="lt1"/>
                </a:solidFill>
                <a:latin typeface="Times New Roman"/>
                <a:ea typeface="Times New Roman"/>
                <a:cs typeface="Times New Roman"/>
                <a:sym typeface="Times New Roman"/>
              </a:rPr>
              <a:t>Facts &amp; Features</a:t>
            </a:r>
            <a:endParaRPr sz="1100" b="1">
              <a:solidFill>
                <a:schemeClr val="lt1"/>
              </a:solidFill>
              <a:latin typeface="Times New Roman"/>
              <a:ea typeface="Times New Roman"/>
              <a:cs typeface="Times New Roman"/>
              <a:sym typeface="Times New Roman"/>
            </a:endParaRPr>
          </a:p>
        </p:txBody>
      </p:sp>
      <p:sp>
        <p:nvSpPr>
          <p:cNvPr id="237" name="Google Shape;237;p33"/>
          <p:cNvSpPr/>
          <p:nvPr/>
        </p:nvSpPr>
        <p:spPr>
          <a:xfrm>
            <a:off x="6297808" y="4130001"/>
            <a:ext cx="1149600" cy="271500"/>
          </a:xfrm>
          <a:prstGeom prst="roundRect">
            <a:avLst>
              <a:gd name="adj" fmla="val 50000"/>
            </a:avLst>
          </a:prstGeom>
          <a:solidFill>
            <a:srgbClr val="076C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100" b="1">
                <a:solidFill>
                  <a:schemeClr val="lt1"/>
                </a:solidFill>
                <a:latin typeface="Times New Roman"/>
                <a:ea typeface="Times New Roman"/>
                <a:cs typeface="Times New Roman"/>
                <a:sym typeface="Times New Roman"/>
              </a:rPr>
              <a:t>Ratings</a:t>
            </a:r>
            <a:endParaRPr sz="1100" b="1">
              <a:solidFill>
                <a:schemeClr val="lt1"/>
              </a:solidFill>
              <a:latin typeface="Times New Roman"/>
              <a:ea typeface="Times New Roman"/>
              <a:cs typeface="Times New Roman"/>
              <a:sym typeface="Times New Roman"/>
            </a:endParaRPr>
          </a:p>
        </p:txBody>
      </p:sp>
      <p:sp>
        <p:nvSpPr>
          <p:cNvPr id="238" name="Google Shape;238;p33"/>
          <p:cNvSpPr/>
          <p:nvPr/>
        </p:nvSpPr>
        <p:spPr>
          <a:xfrm>
            <a:off x="3477602" y="4117651"/>
            <a:ext cx="1149600" cy="271500"/>
          </a:xfrm>
          <a:prstGeom prst="roundRect">
            <a:avLst>
              <a:gd name="adj" fmla="val 50000"/>
            </a:avLst>
          </a:prstGeom>
          <a:solidFill>
            <a:srgbClr val="FF476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100" b="1">
                <a:solidFill>
                  <a:schemeClr val="lt1"/>
                </a:solidFill>
                <a:latin typeface="Times New Roman"/>
                <a:ea typeface="Times New Roman"/>
                <a:cs typeface="Times New Roman"/>
                <a:sym typeface="Times New Roman"/>
              </a:rPr>
              <a:t>All States</a:t>
            </a:r>
            <a:endParaRPr sz="1100" b="1">
              <a:solidFill>
                <a:schemeClr val="lt1"/>
              </a:solidFill>
              <a:latin typeface="Times New Roman"/>
              <a:ea typeface="Times New Roman"/>
              <a:cs typeface="Times New Roman"/>
              <a:sym typeface="Times New Roman"/>
            </a:endParaRPr>
          </a:p>
        </p:txBody>
      </p:sp>
      <p:sp>
        <p:nvSpPr>
          <p:cNvPr id="239" name="Google Shape;239;p33"/>
          <p:cNvSpPr/>
          <p:nvPr/>
        </p:nvSpPr>
        <p:spPr>
          <a:xfrm>
            <a:off x="4713210" y="4117651"/>
            <a:ext cx="1149600" cy="271500"/>
          </a:xfrm>
          <a:prstGeom prst="roundRect">
            <a:avLst>
              <a:gd name="adj" fmla="val 50000"/>
            </a:avLst>
          </a:prstGeom>
          <a:solidFill>
            <a:srgbClr val="FF476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100" b="1">
                <a:solidFill>
                  <a:schemeClr val="lt1"/>
                </a:solidFill>
                <a:latin typeface="Times New Roman"/>
                <a:ea typeface="Times New Roman"/>
                <a:cs typeface="Times New Roman"/>
                <a:sym typeface="Times New Roman"/>
              </a:rPr>
              <a:t>California Cities</a:t>
            </a:r>
            <a:endParaRPr sz="1100" b="1">
              <a:solidFill>
                <a:schemeClr val="lt1"/>
              </a:solidFill>
              <a:latin typeface="Times New Roman"/>
              <a:ea typeface="Times New Roman"/>
              <a:cs typeface="Times New Roman"/>
              <a:sym typeface="Times New Roman"/>
            </a:endParaRPr>
          </a:p>
        </p:txBody>
      </p:sp>
      <p:sp>
        <p:nvSpPr>
          <p:cNvPr id="240" name="Google Shape;240;p33"/>
          <p:cNvSpPr txBox="1"/>
          <p:nvPr/>
        </p:nvSpPr>
        <p:spPr>
          <a:xfrm>
            <a:off x="2723322" y="386657"/>
            <a:ext cx="3697500" cy="1923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800">
                <a:solidFill>
                  <a:schemeClr val="dk1"/>
                </a:solidFill>
                <a:latin typeface="Times New Roman"/>
                <a:ea typeface="Times New Roman"/>
                <a:cs typeface="Times New Roman"/>
                <a:sym typeface="Times New Roman"/>
              </a:rPr>
              <a:t>Data Is collected from various websites by scrapping &amp; downloads </a:t>
            </a:r>
            <a:endParaRPr sz="1100"/>
          </a:p>
        </p:txBody>
      </p:sp>
      <p:sp>
        <p:nvSpPr>
          <p:cNvPr id="241" name="Google Shape;241;p33"/>
          <p:cNvSpPr txBox="1"/>
          <p:nvPr/>
        </p:nvSpPr>
        <p:spPr>
          <a:xfrm>
            <a:off x="2723325" y="75625"/>
            <a:ext cx="3697500" cy="4233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2300" b="1">
                <a:solidFill>
                  <a:schemeClr val="accent2"/>
                </a:solidFill>
                <a:latin typeface="Impact"/>
                <a:ea typeface="Impact"/>
                <a:cs typeface="Impact"/>
                <a:sym typeface="Impact"/>
              </a:rPr>
              <a:t>DATA COLLECTION</a:t>
            </a:r>
            <a:endParaRPr sz="2300" b="1">
              <a:solidFill>
                <a:schemeClr val="accent2"/>
              </a:solidFill>
              <a:latin typeface="Impact"/>
              <a:ea typeface="Impact"/>
              <a:cs typeface="Impact"/>
              <a:sym typeface="Impact"/>
            </a:endParaRPr>
          </a:p>
        </p:txBody>
      </p:sp>
      <p:sp>
        <p:nvSpPr>
          <p:cNvPr id="242" name="Google Shape;242;p33"/>
          <p:cNvSpPr txBox="1"/>
          <p:nvPr/>
        </p:nvSpPr>
        <p:spPr>
          <a:xfrm>
            <a:off x="1565481" y="2390955"/>
            <a:ext cx="1520700" cy="2538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200" b="1">
                <a:solidFill>
                  <a:srgbClr val="595959"/>
                </a:solidFill>
                <a:latin typeface="Times New Roman"/>
                <a:ea typeface="Times New Roman"/>
                <a:cs typeface="Times New Roman"/>
                <a:sym typeface="Times New Roman"/>
              </a:rPr>
              <a:t>Zillow</a:t>
            </a:r>
            <a:endParaRPr sz="1200" b="1">
              <a:solidFill>
                <a:srgbClr val="595959"/>
              </a:solidFill>
              <a:latin typeface="Times New Roman"/>
              <a:ea typeface="Times New Roman"/>
              <a:cs typeface="Times New Roman"/>
              <a:sym typeface="Times New Roman"/>
            </a:endParaRPr>
          </a:p>
        </p:txBody>
      </p:sp>
      <p:sp>
        <p:nvSpPr>
          <p:cNvPr id="243" name="Google Shape;243;p33"/>
          <p:cNvSpPr/>
          <p:nvPr/>
        </p:nvSpPr>
        <p:spPr>
          <a:xfrm>
            <a:off x="1758908" y="2639261"/>
            <a:ext cx="1134000" cy="27000"/>
          </a:xfrm>
          <a:prstGeom prst="roundRect">
            <a:avLst>
              <a:gd name="adj" fmla="val 50000"/>
            </a:avLst>
          </a:prstGeom>
          <a:solidFill>
            <a:srgbClr val="FFAC1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244" name="Google Shape;244;p33"/>
          <p:cNvSpPr txBox="1"/>
          <p:nvPr/>
        </p:nvSpPr>
        <p:spPr>
          <a:xfrm>
            <a:off x="1565481" y="2656498"/>
            <a:ext cx="1520700" cy="4848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900">
                <a:solidFill>
                  <a:srgbClr val="595959"/>
                </a:solidFill>
                <a:latin typeface="Times New Roman"/>
                <a:ea typeface="Times New Roman"/>
                <a:cs typeface="Times New Roman"/>
                <a:sym typeface="Times New Roman"/>
              </a:rPr>
              <a:t>Zillow to get all houses listed and respective facts &amp; features ,price history etc. </a:t>
            </a:r>
            <a:endParaRPr sz="1100"/>
          </a:p>
        </p:txBody>
      </p:sp>
      <p:sp>
        <p:nvSpPr>
          <p:cNvPr id="245" name="Google Shape;245;p33"/>
          <p:cNvSpPr txBox="1"/>
          <p:nvPr/>
        </p:nvSpPr>
        <p:spPr>
          <a:xfrm>
            <a:off x="3811572" y="2360044"/>
            <a:ext cx="1520700" cy="2538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200" b="1">
                <a:solidFill>
                  <a:srgbClr val="595959"/>
                </a:solidFill>
                <a:latin typeface="Times New Roman"/>
                <a:ea typeface="Times New Roman"/>
                <a:cs typeface="Times New Roman"/>
                <a:sym typeface="Times New Roman"/>
              </a:rPr>
              <a:t>Zillow</a:t>
            </a:r>
            <a:endParaRPr sz="1200" b="1">
              <a:solidFill>
                <a:srgbClr val="595959"/>
              </a:solidFill>
              <a:latin typeface="Times New Roman"/>
              <a:ea typeface="Times New Roman"/>
              <a:cs typeface="Times New Roman"/>
              <a:sym typeface="Times New Roman"/>
            </a:endParaRPr>
          </a:p>
        </p:txBody>
      </p:sp>
      <p:sp>
        <p:nvSpPr>
          <p:cNvPr id="246" name="Google Shape;246;p33"/>
          <p:cNvSpPr/>
          <p:nvPr/>
        </p:nvSpPr>
        <p:spPr>
          <a:xfrm>
            <a:off x="3996641" y="2639261"/>
            <a:ext cx="1134000" cy="27000"/>
          </a:xfrm>
          <a:prstGeom prst="roundRect">
            <a:avLst>
              <a:gd name="adj" fmla="val 50000"/>
            </a:avLst>
          </a:prstGeom>
          <a:solidFill>
            <a:srgbClr val="FF476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247" name="Google Shape;247;p33"/>
          <p:cNvSpPr txBox="1"/>
          <p:nvPr/>
        </p:nvSpPr>
        <p:spPr>
          <a:xfrm>
            <a:off x="3803214" y="2656498"/>
            <a:ext cx="1520700" cy="4848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900">
                <a:solidFill>
                  <a:srgbClr val="595959"/>
                </a:solidFill>
                <a:latin typeface="Times New Roman"/>
                <a:ea typeface="Times New Roman"/>
                <a:cs typeface="Times New Roman"/>
                <a:sym typeface="Times New Roman"/>
              </a:rPr>
              <a:t>Timeseries Data for all states in USA and California counties&amp; Cities</a:t>
            </a:r>
            <a:endParaRPr sz="1100"/>
          </a:p>
        </p:txBody>
      </p:sp>
      <p:sp>
        <p:nvSpPr>
          <p:cNvPr id="248" name="Google Shape;248;p33"/>
          <p:cNvSpPr txBox="1"/>
          <p:nvPr/>
        </p:nvSpPr>
        <p:spPr>
          <a:xfrm>
            <a:off x="5998419" y="2390955"/>
            <a:ext cx="1520700" cy="2538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200" b="1">
                <a:solidFill>
                  <a:srgbClr val="595959"/>
                </a:solidFill>
                <a:latin typeface="Times New Roman"/>
                <a:ea typeface="Times New Roman"/>
                <a:cs typeface="Times New Roman"/>
                <a:sym typeface="Times New Roman"/>
              </a:rPr>
              <a:t>AreaVibes</a:t>
            </a:r>
            <a:endParaRPr sz="1200" b="1">
              <a:solidFill>
                <a:srgbClr val="595959"/>
              </a:solidFill>
              <a:latin typeface="Times New Roman"/>
              <a:ea typeface="Times New Roman"/>
              <a:cs typeface="Times New Roman"/>
              <a:sym typeface="Times New Roman"/>
            </a:endParaRPr>
          </a:p>
        </p:txBody>
      </p:sp>
      <p:sp>
        <p:nvSpPr>
          <p:cNvPr id="249" name="Google Shape;249;p33"/>
          <p:cNvSpPr/>
          <p:nvPr/>
        </p:nvSpPr>
        <p:spPr>
          <a:xfrm>
            <a:off x="6191846" y="2639261"/>
            <a:ext cx="1134000" cy="27000"/>
          </a:xfrm>
          <a:prstGeom prst="roundRect">
            <a:avLst>
              <a:gd name="adj" fmla="val 50000"/>
            </a:avLst>
          </a:prstGeom>
          <a:solidFill>
            <a:srgbClr val="076C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p:txBody>
      </p:sp>
      <p:sp>
        <p:nvSpPr>
          <p:cNvPr id="250" name="Google Shape;250;p33"/>
          <p:cNvSpPr txBox="1"/>
          <p:nvPr/>
        </p:nvSpPr>
        <p:spPr>
          <a:xfrm>
            <a:off x="5998419" y="2656498"/>
            <a:ext cx="1520700" cy="4848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900">
                <a:solidFill>
                  <a:srgbClr val="595959"/>
                </a:solidFill>
                <a:latin typeface="Times New Roman"/>
                <a:ea typeface="Times New Roman"/>
                <a:cs typeface="Times New Roman"/>
                <a:sym typeface="Times New Roman"/>
              </a:rPr>
              <a:t>Areavibes data for each city to get employment ,crime and schools ratings</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4"/>
        <p:cNvGrpSpPr/>
        <p:nvPr/>
      </p:nvGrpSpPr>
      <p:grpSpPr>
        <a:xfrm>
          <a:off x="0" y="0"/>
          <a:ext cx="0" cy="0"/>
          <a:chOff x="0" y="0"/>
          <a:chExt cx="0" cy="0"/>
        </a:xfrm>
      </p:grpSpPr>
      <p:sp>
        <p:nvSpPr>
          <p:cNvPr id="255" name="Google Shape;255;p34"/>
          <p:cNvSpPr txBox="1">
            <a:spLocks noGrp="1"/>
          </p:cNvSpPr>
          <p:nvPr>
            <p:ph type="title"/>
          </p:nvPr>
        </p:nvSpPr>
        <p:spPr>
          <a:xfrm>
            <a:off x="1297500" y="297875"/>
            <a:ext cx="7038900" cy="1010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sz="3500" b="1">
                <a:latin typeface="Impact"/>
                <a:ea typeface="Impact"/>
                <a:cs typeface="Impact"/>
                <a:sym typeface="Impact"/>
              </a:rPr>
              <a:t>Data Preprocessing</a:t>
            </a:r>
            <a:endParaRPr lang="en-US" sz="3500" b="1" dirty="0">
              <a:latin typeface="Impact"/>
              <a:ea typeface="Impact"/>
              <a:cs typeface="Impact"/>
              <a:sym typeface="Impact"/>
            </a:endParaRPr>
          </a:p>
        </p:txBody>
      </p:sp>
      <p:pic>
        <p:nvPicPr>
          <p:cNvPr id="256" name="Google Shape;256;p34"/>
          <p:cNvPicPr preferRelativeResize="0"/>
          <p:nvPr/>
        </p:nvPicPr>
        <p:blipFill rotWithShape="1">
          <a:blip r:embed="rId3">
            <a:alphaModFix/>
          </a:blip>
          <a:srcRect l="14849" r="21031"/>
          <a:stretch/>
        </p:blipFill>
        <p:spPr>
          <a:xfrm>
            <a:off x="1817100" y="1081350"/>
            <a:ext cx="5847949" cy="3794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Google Shape;261;p35"/>
          <p:cNvPicPr preferRelativeResize="0"/>
          <p:nvPr/>
        </p:nvPicPr>
        <p:blipFill rotWithShape="1">
          <a:blip r:embed="rId3">
            <a:alphaModFix/>
          </a:blip>
          <a:srcRect/>
          <a:stretch/>
        </p:blipFill>
        <p:spPr>
          <a:xfrm>
            <a:off x="535385" y="959263"/>
            <a:ext cx="1901995" cy="3647231"/>
          </a:xfrm>
          <a:prstGeom prst="rect">
            <a:avLst/>
          </a:prstGeom>
          <a:noFill/>
          <a:ln>
            <a:noFill/>
          </a:ln>
        </p:spPr>
      </p:pic>
      <p:pic>
        <p:nvPicPr>
          <p:cNvPr id="262" name="Google Shape;262;p35"/>
          <p:cNvPicPr preferRelativeResize="0"/>
          <p:nvPr/>
        </p:nvPicPr>
        <p:blipFill rotWithShape="1">
          <a:blip r:embed="rId3">
            <a:alphaModFix/>
          </a:blip>
          <a:srcRect/>
          <a:stretch/>
        </p:blipFill>
        <p:spPr>
          <a:xfrm>
            <a:off x="2660477" y="959263"/>
            <a:ext cx="1901995" cy="3647231"/>
          </a:xfrm>
          <a:prstGeom prst="rect">
            <a:avLst/>
          </a:prstGeom>
          <a:noFill/>
          <a:ln>
            <a:noFill/>
          </a:ln>
        </p:spPr>
      </p:pic>
      <p:pic>
        <p:nvPicPr>
          <p:cNvPr id="263" name="Google Shape;263;p35"/>
          <p:cNvPicPr preferRelativeResize="0"/>
          <p:nvPr/>
        </p:nvPicPr>
        <p:blipFill rotWithShape="1">
          <a:blip r:embed="rId3">
            <a:alphaModFix/>
          </a:blip>
          <a:srcRect/>
          <a:stretch/>
        </p:blipFill>
        <p:spPr>
          <a:xfrm>
            <a:off x="4785569" y="959263"/>
            <a:ext cx="1901995" cy="3647231"/>
          </a:xfrm>
          <a:prstGeom prst="rect">
            <a:avLst/>
          </a:prstGeom>
          <a:noFill/>
          <a:ln>
            <a:noFill/>
          </a:ln>
        </p:spPr>
      </p:pic>
      <p:pic>
        <p:nvPicPr>
          <p:cNvPr id="264" name="Google Shape;264;p35"/>
          <p:cNvPicPr preferRelativeResize="0"/>
          <p:nvPr/>
        </p:nvPicPr>
        <p:blipFill rotWithShape="1">
          <a:blip r:embed="rId3">
            <a:alphaModFix/>
          </a:blip>
          <a:srcRect/>
          <a:stretch/>
        </p:blipFill>
        <p:spPr>
          <a:xfrm>
            <a:off x="6861315" y="959263"/>
            <a:ext cx="1901995" cy="3647231"/>
          </a:xfrm>
          <a:prstGeom prst="rect">
            <a:avLst/>
          </a:prstGeom>
          <a:noFill/>
          <a:ln>
            <a:noFill/>
          </a:ln>
        </p:spPr>
      </p:pic>
      <p:sp>
        <p:nvSpPr>
          <p:cNvPr id="265" name="Google Shape;265;p35"/>
          <p:cNvSpPr/>
          <p:nvPr/>
        </p:nvSpPr>
        <p:spPr>
          <a:xfrm>
            <a:off x="832285" y="1060583"/>
            <a:ext cx="1317900" cy="290400"/>
          </a:xfrm>
          <a:prstGeom prst="roundRect">
            <a:avLst>
              <a:gd name="adj" fmla="val 50000"/>
            </a:avLst>
          </a:prstGeom>
          <a:solidFill>
            <a:srgbClr val="4ADA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800" b="1">
              <a:solidFill>
                <a:schemeClr val="dk1"/>
              </a:solidFill>
              <a:latin typeface="Times New Roman"/>
              <a:ea typeface="Times New Roman"/>
              <a:cs typeface="Times New Roman"/>
              <a:sym typeface="Times New Roman"/>
            </a:endParaRPr>
          </a:p>
          <a:p>
            <a:pPr marL="0" marR="0" lvl="0" indent="0" algn="ctr" rtl="0">
              <a:spcBef>
                <a:spcPts val="0"/>
              </a:spcBef>
              <a:spcAft>
                <a:spcPts val="0"/>
              </a:spcAft>
              <a:buNone/>
            </a:pPr>
            <a:r>
              <a:rPr lang="en" sz="900" b="1">
                <a:solidFill>
                  <a:schemeClr val="dk1"/>
                </a:solidFill>
                <a:latin typeface="Times New Roman"/>
                <a:ea typeface="Times New Roman"/>
                <a:cs typeface="Times New Roman"/>
                <a:sym typeface="Times New Roman"/>
              </a:rPr>
              <a:t>Dropping unwanted Columns</a:t>
            </a:r>
            <a:endParaRPr sz="1100"/>
          </a:p>
          <a:p>
            <a:pPr marL="0" marR="0" lvl="0" indent="0" algn="ctr" rtl="0">
              <a:spcBef>
                <a:spcPts val="0"/>
              </a:spcBef>
              <a:spcAft>
                <a:spcPts val="0"/>
              </a:spcAft>
              <a:buNone/>
            </a:pPr>
            <a:endParaRPr sz="800" b="1">
              <a:solidFill>
                <a:schemeClr val="dk1"/>
              </a:solidFill>
              <a:latin typeface="Times New Roman"/>
              <a:ea typeface="Times New Roman"/>
              <a:cs typeface="Times New Roman"/>
              <a:sym typeface="Times New Roman"/>
            </a:endParaRPr>
          </a:p>
        </p:txBody>
      </p:sp>
      <p:sp>
        <p:nvSpPr>
          <p:cNvPr id="266" name="Google Shape;266;p35"/>
          <p:cNvSpPr/>
          <p:nvPr/>
        </p:nvSpPr>
        <p:spPr>
          <a:xfrm>
            <a:off x="703766" y="1055646"/>
            <a:ext cx="283800" cy="290400"/>
          </a:xfrm>
          <a:prstGeom prst="star8">
            <a:avLst>
              <a:gd name="adj" fmla="val 37500"/>
            </a:avLst>
          </a:prstGeom>
          <a:solidFill>
            <a:srgbClr val="4ADAC8"/>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400">
                <a:solidFill>
                  <a:schemeClr val="dk1"/>
                </a:solidFill>
                <a:latin typeface="Times New Roman"/>
                <a:ea typeface="Times New Roman"/>
                <a:cs typeface="Times New Roman"/>
                <a:sym typeface="Times New Roman"/>
              </a:rPr>
              <a:t>1</a:t>
            </a:r>
            <a:endParaRPr sz="1100"/>
          </a:p>
        </p:txBody>
      </p:sp>
      <p:sp>
        <p:nvSpPr>
          <p:cNvPr id="267" name="Google Shape;267;p35"/>
          <p:cNvSpPr/>
          <p:nvPr/>
        </p:nvSpPr>
        <p:spPr>
          <a:xfrm>
            <a:off x="2964036" y="1065521"/>
            <a:ext cx="1317900" cy="290400"/>
          </a:xfrm>
          <a:prstGeom prst="roundRect">
            <a:avLst>
              <a:gd name="adj" fmla="val 50000"/>
            </a:avLst>
          </a:prstGeom>
          <a:solidFill>
            <a:srgbClr val="4ADA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800" b="1">
              <a:solidFill>
                <a:schemeClr val="dk1"/>
              </a:solidFill>
              <a:latin typeface="Times New Roman"/>
              <a:ea typeface="Times New Roman"/>
              <a:cs typeface="Times New Roman"/>
              <a:sym typeface="Times New Roman"/>
            </a:endParaRPr>
          </a:p>
          <a:p>
            <a:pPr marL="0" marR="0" lvl="0" indent="0" algn="ctr" rtl="0">
              <a:spcBef>
                <a:spcPts val="0"/>
              </a:spcBef>
              <a:spcAft>
                <a:spcPts val="0"/>
              </a:spcAft>
              <a:buNone/>
            </a:pPr>
            <a:r>
              <a:rPr lang="en" sz="900" b="1">
                <a:solidFill>
                  <a:schemeClr val="dk1"/>
                </a:solidFill>
                <a:latin typeface="Times New Roman"/>
                <a:ea typeface="Times New Roman"/>
                <a:cs typeface="Times New Roman"/>
                <a:sym typeface="Times New Roman"/>
              </a:rPr>
              <a:t>Removing Outliers</a:t>
            </a:r>
            <a:endParaRPr sz="1100"/>
          </a:p>
          <a:p>
            <a:pPr marL="0" marR="0" lvl="0" indent="0" algn="ctr" rtl="0">
              <a:spcBef>
                <a:spcPts val="0"/>
              </a:spcBef>
              <a:spcAft>
                <a:spcPts val="0"/>
              </a:spcAft>
              <a:buNone/>
            </a:pPr>
            <a:endParaRPr sz="800" b="1">
              <a:solidFill>
                <a:schemeClr val="dk1"/>
              </a:solidFill>
              <a:latin typeface="Times New Roman"/>
              <a:ea typeface="Times New Roman"/>
              <a:cs typeface="Times New Roman"/>
              <a:sym typeface="Times New Roman"/>
            </a:endParaRPr>
          </a:p>
        </p:txBody>
      </p:sp>
      <p:sp>
        <p:nvSpPr>
          <p:cNvPr id="268" name="Google Shape;268;p35"/>
          <p:cNvSpPr/>
          <p:nvPr/>
        </p:nvSpPr>
        <p:spPr>
          <a:xfrm>
            <a:off x="2835516" y="1060583"/>
            <a:ext cx="283800" cy="290400"/>
          </a:xfrm>
          <a:prstGeom prst="star8">
            <a:avLst>
              <a:gd name="adj" fmla="val 37500"/>
            </a:avLst>
          </a:prstGeom>
          <a:solidFill>
            <a:srgbClr val="4ADAC8"/>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400">
                <a:solidFill>
                  <a:schemeClr val="dk1"/>
                </a:solidFill>
                <a:latin typeface="Times New Roman"/>
                <a:ea typeface="Times New Roman"/>
                <a:cs typeface="Times New Roman"/>
                <a:sym typeface="Times New Roman"/>
              </a:rPr>
              <a:t>2</a:t>
            </a:r>
            <a:endParaRPr sz="1100"/>
          </a:p>
        </p:txBody>
      </p:sp>
      <p:sp>
        <p:nvSpPr>
          <p:cNvPr id="269" name="Google Shape;269;p35"/>
          <p:cNvSpPr/>
          <p:nvPr/>
        </p:nvSpPr>
        <p:spPr>
          <a:xfrm>
            <a:off x="5069154" y="1070458"/>
            <a:ext cx="1317900" cy="290400"/>
          </a:xfrm>
          <a:prstGeom prst="roundRect">
            <a:avLst>
              <a:gd name="adj" fmla="val 50000"/>
            </a:avLst>
          </a:prstGeom>
          <a:solidFill>
            <a:srgbClr val="4ADA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800" b="1">
              <a:solidFill>
                <a:schemeClr val="dk1"/>
              </a:solidFill>
              <a:latin typeface="Times New Roman"/>
              <a:ea typeface="Times New Roman"/>
              <a:cs typeface="Times New Roman"/>
              <a:sym typeface="Times New Roman"/>
            </a:endParaRPr>
          </a:p>
          <a:p>
            <a:pPr marL="0" marR="0" lvl="0" indent="0" algn="ctr" rtl="0">
              <a:spcBef>
                <a:spcPts val="0"/>
              </a:spcBef>
              <a:spcAft>
                <a:spcPts val="0"/>
              </a:spcAft>
              <a:buNone/>
            </a:pPr>
            <a:r>
              <a:rPr lang="en" sz="900" b="1">
                <a:solidFill>
                  <a:schemeClr val="dk1"/>
                </a:solidFill>
                <a:latin typeface="Times New Roman"/>
                <a:ea typeface="Times New Roman"/>
                <a:cs typeface="Times New Roman"/>
                <a:sym typeface="Times New Roman"/>
              </a:rPr>
              <a:t>Removing House Types</a:t>
            </a:r>
            <a:endParaRPr sz="1100"/>
          </a:p>
          <a:p>
            <a:pPr marL="0" marR="0" lvl="0" indent="0" algn="ctr" rtl="0">
              <a:spcBef>
                <a:spcPts val="0"/>
              </a:spcBef>
              <a:spcAft>
                <a:spcPts val="0"/>
              </a:spcAft>
              <a:buNone/>
            </a:pPr>
            <a:endParaRPr sz="800" b="1">
              <a:solidFill>
                <a:schemeClr val="dk1"/>
              </a:solidFill>
              <a:latin typeface="Times New Roman"/>
              <a:ea typeface="Times New Roman"/>
              <a:cs typeface="Times New Roman"/>
              <a:sym typeface="Times New Roman"/>
            </a:endParaRPr>
          </a:p>
        </p:txBody>
      </p:sp>
      <p:sp>
        <p:nvSpPr>
          <p:cNvPr id="270" name="Google Shape;270;p35"/>
          <p:cNvSpPr/>
          <p:nvPr/>
        </p:nvSpPr>
        <p:spPr>
          <a:xfrm>
            <a:off x="4940634" y="1065521"/>
            <a:ext cx="283800" cy="290400"/>
          </a:xfrm>
          <a:prstGeom prst="star8">
            <a:avLst>
              <a:gd name="adj" fmla="val 37500"/>
            </a:avLst>
          </a:prstGeom>
          <a:solidFill>
            <a:srgbClr val="4ADAC8"/>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400">
                <a:solidFill>
                  <a:schemeClr val="dk1"/>
                </a:solidFill>
                <a:latin typeface="Times New Roman"/>
                <a:ea typeface="Times New Roman"/>
                <a:cs typeface="Times New Roman"/>
                <a:sym typeface="Times New Roman"/>
              </a:rPr>
              <a:t>3</a:t>
            </a:r>
            <a:endParaRPr sz="1100"/>
          </a:p>
        </p:txBody>
      </p:sp>
      <p:sp>
        <p:nvSpPr>
          <p:cNvPr id="271" name="Google Shape;271;p35"/>
          <p:cNvSpPr/>
          <p:nvPr/>
        </p:nvSpPr>
        <p:spPr>
          <a:xfrm>
            <a:off x="7122318" y="1075395"/>
            <a:ext cx="1317900" cy="290400"/>
          </a:xfrm>
          <a:prstGeom prst="roundRect">
            <a:avLst>
              <a:gd name="adj" fmla="val 50000"/>
            </a:avLst>
          </a:prstGeom>
          <a:solidFill>
            <a:srgbClr val="4ADA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800" b="1">
              <a:solidFill>
                <a:schemeClr val="dk1"/>
              </a:solidFill>
              <a:latin typeface="Times New Roman"/>
              <a:ea typeface="Times New Roman"/>
              <a:cs typeface="Times New Roman"/>
              <a:sym typeface="Times New Roman"/>
            </a:endParaRPr>
          </a:p>
          <a:p>
            <a:pPr marL="0" marR="0" lvl="0" indent="0" algn="ctr" rtl="0">
              <a:spcBef>
                <a:spcPts val="0"/>
              </a:spcBef>
              <a:spcAft>
                <a:spcPts val="0"/>
              </a:spcAft>
              <a:buNone/>
            </a:pPr>
            <a:r>
              <a:rPr lang="en" sz="900" b="1">
                <a:solidFill>
                  <a:schemeClr val="dk1"/>
                </a:solidFill>
                <a:latin typeface="Times New Roman"/>
                <a:ea typeface="Times New Roman"/>
                <a:cs typeface="Times New Roman"/>
                <a:sym typeface="Times New Roman"/>
              </a:rPr>
              <a:t>Data Format and Conversions</a:t>
            </a:r>
            <a:endParaRPr sz="1100"/>
          </a:p>
          <a:p>
            <a:pPr marL="0" marR="0" lvl="0" indent="0" algn="ctr" rtl="0">
              <a:spcBef>
                <a:spcPts val="0"/>
              </a:spcBef>
              <a:spcAft>
                <a:spcPts val="0"/>
              </a:spcAft>
              <a:buNone/>
            </a:pPr>
            <a:endParaRPr sz="800" b="1">
              <a:solidFill>
                <a:schemeClr val="dk1"/>
              </a:solidFill>
              <a:latin typeface="Times New Roman"/>
              <a:ea typeface="Times New Roman"/>
              <a:cs typeface="Times New Roman"/>
              <a:sym typeface="Times New Roman"/>
            </a:endParaRPr>
          </a:p>
        </p:txBody>
      </p:sp>
      <p:sp>
        <p:nvSpPr>
          <p:cNvPr id="272" name="Google Shape;272;p35"/>
          <p:cNvSpPr/>
          <p:nvPr/>
        </p:nvSpPr>
        <p:spPr>
          <a:xfrm>
            <a:off x="6993798" y="1070458"/>
            <a:ext cx="283800" cy="290400"/>
          </a:xfrm>
          <a:prstGeom prst="star8">
            <a:avLst>
              <a:gd name="adj" fmla="val 37500"/>
            </a:avLst>
          </a:prstGeom>
          <a:solidFill>
            <a:srgbClr val="4ADAC8"/>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400">
                <a:solidFill>
                  <a:schemeClr val="dk1"/>
                </a:solidFill>
                <a:latin typeface="Times New Roman"/>
                <a:ea typeface="Times New Roman"/>
                <a:cs typeface="Times New Roman"/>
                <a:sym typeface="Times New Roman"/>
              </a:rPr>
              <a:t>4</a:t>
            </a:r>
            <a:endParaRPr sz="1100"/>
          </a:p>
        </p:txBody>
      </p:sp>
      <p:sp>
        <p:nvSpPr>
          <p:cNvPr id="273" name="Google Shape;273;p35"/>
          <p:cNvSpPr/>
          <p:nvPr/>
        </p:nvSpPr>
        <p:spPr>
          <a:xfrm>
            <a:off x="2807074" y="1457320"/>
            <a:ext cx="1608900" cy="1177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Purpose:</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Outlier will give biased results during analysis and model building.</a:t>
            </a:r>
            <a:endParaRPr sz="1100"/>
          </a:p>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Applied on:</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Zillow</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Facts </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Price History</a:t>
            </a:r>
            <a:endParaRPr sz="900">
              <a:solidFill>
                <a:schemeClr val="dk1"/>
              </a:solidFill>
              <a:latin typeface="Times New Roman"/>
              <a:ea typeface="Times New Roman"/>
              <a:cs typeface="Times New Roman"/>
              <a:sym typeface="Times New Roman"/>
            </a:endParaRPr>
          </a:p>
        </p:txBody>
      </p:sp>
      <p:pic>
        <p:nvPicPr>
          <p:cNvPr id="274" name="Google Shape;274;p35"/>
          <p:cNvPicPr preferRelativeResize="0"/>
          <p:nvPr/>
        </p:nvPicPr>
        <p:blipFill rotWithShape="1">
          <a:blip r:embed="rId4">
            <a:alphaModFix/>
          </a:blip>
          <a:srcRect/>
          <a:stretch/>
        </p:blipFill>
        <p:spPr>
          <a:xfrm>
            <a:off x="2660477" y="2782879"/>
            <a:ext cx="1755397" cy="1466099"/>
          </a:xfrm>
          <a:prstGeom prst="rect">
            <a:avLst/>
          </a:prstGeom>
          <a:noFill/>
          <a:ln>
            <a:noFill/>
          </a:ln>
        </p:spPr>
      </p:pic>
      <p:sp>
        <p:nvSpPr>
          <p:cNvPr id="275" name="Google Shape;275;p35"/>
          <p:cNvSpPr txBox="1"/>
          <p:nvPr/>
        </p:nvSpPr>
        <p:spPr>
          <a:xfrm>
            <a:off x="3158155" y="4150738"/>
            <a:ext cx="1010400" cy="1923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800">
                <a:solidFill>
                  <a:schemeClr val="dk1"/>
                </a:solidFill>
                <a:latin typeface="Times New Roman"/>
                <a:ea typeface="Times New Roman"/>
                <a:cs typeface="Times New Roman"/>
                <a:sym typeface="Times New Roman"/>
              </a:rPr>
              <a:t>Ex: Outliers for price</a:t>
            </a:r>
            <a:endParaRPr sz="1100"/>
          </a:p>
        </p:txBody>
      </p:sp>
      <p:pic>
        <p:nvPicPr>
          <p:cNvPr id="276" name="Google Shape;276;p35"/>
          <p:cNvPicPr preferRelativeResize="0"/>
          <p:nvPr/>
        </p:nvPicPr>
        <p:blipFill rotWithShape="1">
          <a:blip r:embed="rId5">
            <a:alphaModFix/>
          </a:blip>
          <a:srcRect/>
          <a:stretch/>
        </p:blipFill>
        <p:spPr>
          <a:xfrm>
            <a:off x="4909933" y="2943539"/>
            <a:ext cx="1636359" cy="839025"/>
          </a:xfrm>
          <a:prstGeom prst="rect">
            <a:avLst/>
          </a:prstGeom>
          <a:noFill/>
          <a:ln>
            <a:noFill/>
          </a:ln>
        </p:spPr>
      </p:pic>
      <p:sp>
        <p:nvSpPr>
          <p:cNvPr id="277" name="Google Shape;277;p35"/>
          <p:cNvSpPr txBox="1"/>
          <p:nvPr/>
        </p:nvSpPr>
        <p:spPr>
          <a:xfrm>
            <a:off x="5016263" y="3829050"/>
            <a:ext cx="1370700" cy="3156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800">
                <a:solidFill>
                  <a:schemeClr val="dk1"/>
                </a:solidFill>
                <a:latin typeface="Times New Roman"/>
                <a:ea typeface="Times New Roman"/>
                <a:cs typeface="Times New Roman"/>
                <a:sym typeface="Times New Roman"/>
              </a:rPr>
              <a:t>Removed house with type as lot</a:t>
            </a:r>
            <a:endParaRPr sz="1100"/>
          </a:p>
        </p:txBody>
      </p:sp>
      <p:sp>
        <p:nvSpPr>
          <p:cNvPr id="278" name="Google Shape;278;p35"/>
          <p:cNvSpPr/>
          <p:nvPr/>
        </p:nvSpPr>
        <p:spPr>
          <a:xfrm>
            <a:off x="4932166" y="1489295"/>
            <a:ext cx="1608900" cy="14541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Purpose:</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In our case we do not need LOT type of houses for our analysis. So we have dropped rows with house type as LOT.</a:t>
            </a:r>
            <a:endParaRPr sz="1100"/>
          </a:p>
          <a:p>
            <a:pPr marL="0" marR="0" lvl="0" indent="0" algn="l" rtl="0">
              <a:spcBef>
                <a:spcPts val="0"/>
              </a:spcBef>
              <a:spcAft>
                <a:spcPts val="0"/>
              </a:spcAft>
              <a:buNone/>
            </a:pPr>
            <a:endParaRPr sz="9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Applied on:</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Zillow</a:t>
            </a:r>
            <a:endParaRPr sz="1100"/>
          </a:p>
          <a:p>
            <a:pPr marL="127000" marR="0" lvl="0" indent="-63500" algn="l" rtl="0">
              <a:spcBef>
                <a:spcPts val="0"/>
              </a:spcBef>
              <a:spcAft>
                <a:spcPts val="0"/>
              </a:spcAft>
              <a:buClr>
                <a:schemeClr val="dk1"/>
              </a:buClr>
              <a:buSzPts val="900"/>
              <a:buFont typeface="Arial"/>
              <a:buNone/>
            </a:pPr>
            <a:endParaRPr sz="900">
              <a:solidFill>
                <a:schemeClr val="dk1"/>
              </a:solidFill>
              <a:latin typeface="Times New Roman"/>
              <a:ea typeface="Times New Roman"/>
              <a:cs typeface="Times New Roman"/>
              <a:sym typeface="Times New Roman"/>
            </a:endParaRPr>
          </a:p>
        </p:txBody>
      </p:sp>
      <p:sp>
        <p:nvSpPr>
          <p:cNvPr id="279" name="Google Shape;279;p35"/>
          <p:cNvSpPr/>
          <p:nvPr/>
        </p:nvSpPr>
        <p:spPr>
          <a:xfrm>
            <a:off x="6976876" y="1489295"/>
            <a:ext cx="1608900" cy="13158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Purpose:</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Making sure all values in single column has same datatype and correct format. Ex: Lot Area is acres in acres and sqft.</a:t>
            </a:r>
            <a:endParaRPr sz="1100"/>
          </a:p>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Applied on:</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Zillow ,Facts</a:t>
            </a:r>
            <a:endParaRPr sz="1100"/>
          </a:p>
          <a:p>
            <a:pPr marL="0" marR="0" lvl="0" indent="0" algn="l" rtl="0">
              <a:spcBef>
                <a:spcPts val="0"/>
              </a:spcBef>
              <a:spcAft>
                <a:spcPts val="0"/>
              </a:spcAft>
              <a:buNone/>
            </a:pPr>
            <a:endParaRPr sz="900">
              <a:solidFill>
                <a:schemeClr val="dk1"/>
              </a:solidFill>
              <a:latin typeface="Times New Roman"/>
              <a:ea typeface="Times New Roman"/>
              <a:cs typeface="Times New Roman"/>
              <a:sym typeface="Times New Roman"/>
            </a:endParaRPr>
          </a:p>
        </p:txBody>
      </p:sp>
      <p:pic>
        <p:nvPicPr>
          <p:cNvPr id="280" name="Google Shape;280;p35"/>
          <p:cNvPicPr preferRelativeResize="0"/>
          <p:nvPr/>
        </p:nvPicPr>
        <p:blipFill rotWithShape="1">
          <a:blip r:embed="rId6">
            <a:alphaModFix/>
          </a:blip>
          <a:srcRect/>
          <a:stretch/>
        </p:blipFill>
        <p:spPr>
          <a:xfrm>
            <a:off x="7218725" y="2782879"/>
            <a:ext cx="1194256" cy="482483"/>
          </a:xfrm>
          <a:prstGeom prst="rect">
            <a:avLst/>
          </a:prstGeom>
          <a:noFill/>
          <a:ln>
            <a:noFill/>
          </a:ln>
        </p:spPr>
      </p:pic>
      <p:sp>
        <p:nvSpPr>
          <p:cNvPr id="281" name="Google Shape;281;p35"/>
          <p:cNvSpPr/>
          <p:nvPr/>
        </p:nvSpPr>
        <p:spPr>
          <a:xfrm>
            <a:off x="7791403" y="3250913"/>
            <a:ext cx="139800" cy="144900"/>
          </a:xfrm>
          <a:prstGeom prst="downArrow">
            <a:avLst>
              <a:gd name="adj1" fmla="val 50000"/>
              <a:gd name="adj2" fmla="val 50000"/>
            </a:avLst>
          </a:prstGeom>
          <a:solidFill>
            <a:schemeClr val="dk1"/>
          </a:solidFill>
          <a:ln w="1905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Times New Roman"/>
              <a:ea typeface="Times New Roman"/>
              <a:cs typeface="Times New Roman"/>
              <a:sym typeface="Times New Roman"/>
            </a:endParaRPr>
          </a:p>
        </p:txBody>
      </p:sp>
      <p:pic>
        <p:nvPicPr>
          <p:cNvPr id="282" name="Google Shape;282;p35"/>
          <p:cNvPicPr preferRelativeResize="0"/>
          <p:nvPr/>
        </p:nvPicPr>
        <p:blipFill rotWithShape="1">
          <a:blip r:embed="rId7">
            <a:alphaModFix/>
          </a:blip>
          <a:srcRect/>
          <a:stretch/>
        </p:blipFill>
        <p:spPr>
          <a:xfrm>
            <a:off x="7207318" y="3377553"/>
            <a:ext cx="1308032" cy="587467"/>
          </a:xfrm>
          <a:prstGeom prst="rect">
            <a:avLst/>
          </a:prstGeom>
          <a:noFill/>
          <a:ln>
            <a:noFill/>
          </a:ln>
        </p:spPr>
      </p:pic>
      <p:sp>
        <p:nvSpPr>
          <p:cNvPr id="283" name="Google Shape;283;p35"/>
          <p:cNvSpPr/>
          <p:nvPr/>
        </p:nvSpPr>
        <p:spPr>
          <a:xfrm>
            <a:off x="685379" y="1489295"/>
            <a:ext cx="1602000" cy="10389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Purpose:</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Dropping columns that are not required for analysis</a:t>
            </a:r>
            <a:endParaRPr sz="1100"/>
          </a:p>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Applied on:</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Zillow</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Facts </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Price History</a:t>
            </a:r>
            <a:endParaRPr sz="900">
              <a:solidFill>
                <a:schemeClr val="dk1"/>
              </a:solidFill>
              <a:latin typeface="Times New Roman"/>
              <a:ea typeface="Times New Roman"/>
              <a:cs typeface="Times New Roman"/>
              <a:sym typeface="Times New Roman"/>
            </a:endParaRPr>
          </a:p>
        </p:txBody>
      </p:sp>
      <p:sp>
        <p:nvSpPr>
          <p:cNvPr id="284" name="Google Shape;284;p35"/>
          <p:cNvSpPr txBox="1">
            <a:spLocks noGrp="1"/>
          </p:cNvSpPr>
          <p:nvPr>
            <p:ph type="title"/>
          </p:nvPr>
        </p:nvSpPr>
        <p:spPr>
          <a:xfrm>
            <a:off x="628650" y="55795"/>
            <a:ext cx="7886700" cy="3924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2100"/>
              <a:buFont typeface="Times New Roman"/>
              <a:buNone/>
            </a:pPr>
            <a:r>
              <a:rPr lang="en" sz="2900" b="1">
                <a:solidFill>
                  <a:schemeClr val="accent2"/>
                </a:solidFill>
                <a:latin typeface="Impact"/>
                <a:ea typeface="Impact"/>
                <a:cs typeface="Impact"/>
                <a:sym typeface="Impact"/>
              </a:rPr>
              <a:t>DATA PREPROCESSING</a:t>
            </a:r>
            <a:endParaRPr sz="2900" b="1">
              <a:solidFill>
                <a:schemeClr val="accent2"/>
              </a:solidFill>
              <a:latin typeface="Impact"/>
              <a:ea typeface="Impact"/>
              <a:cs typeface="Impact"/>
              <a:sym typeface="Impact"/>
            </a:endParaRPr>
          </a:p>
        </p:txBody>
      </p:sp>
      <p:sp>
        <p:nvSpPr>
          <p:cNvPr id="285" name="Google Shape;285;p35"/>
          <p:cNvSpPr/>
          <p:nvPr/>
        </p:nvSpPr>
        <p:spPr>
          <a:xfrm rot="10800000" flipH="1">
            <a:off x="628650" y="399039"/>
            <a:ext cx="7962900" cy="34200"/>
          </a:xfrm>
          <a:prstGeom prst="rect">
            <a:avLst/>
          </a:prstGeom>
          <a:solidFill>
            <a:srgbClr val="00BAA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8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6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7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6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7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7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7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7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81"/>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80"/>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82"/>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79"/>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7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72"/>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36"/>
          <p:cNvPicPr preferRelativeResize="0"/>
          <p:nvPr/>
        </p:nvPicPr>
        <p:blipFill rotWithShape="1">
          <a:blip r:embed="rId3">
            <a:alphaModFix/>
          </a:blip>
          <a:srcRect/>
          <a:stretch/>
        </p:blipFill>
        <p:spPr>
          <a:xfrm>
            <a:off x="535385" y="959263"/>
            <a:ext cx="2321876" cy="3647231"/>
          </a:xfrm>
          <a:prstGeom prst="rect">
            <a:avLst/>
          </a:prstGeom>
          <a:noFill/>
          <a:ln>
            <a:noFill/>
          </a:ln>
        </p:spPr>
      </p:pic>
      <p:pic>
        <p:nvPicPr>
          <p:cNvPr id="291" name="Google Shape;291;p36"/>
          <p:cNvPicPr preferRelativeResize="0"/>
          <p:nvPr/>
        </p:nvPicPr>
        <p:blipFill rotWithShape="1">
          <a:blip r:embed="rId3">
            <a:alphaModFix/>
          </a:blip>
          <a:srcRect/>
          <a:stretch/>
        </p:blipFill>
        <p:spPr>
          <a:xfrm>
            <a:off x="3061894" y="959263"/>
            <a:ext cx="3621787" cy="3647231"/>
          </a:xfrm>
          <a:prstGeom prst="rect">
            <a:avLst/>
          </a:prstGeom>
          <a:noFill/>
          <a:ln>
            <a:noFill/>
          </a:ln>
        </p:spPr>
      </p:pic>
      <p:pic>
        <p:nvPicPr>
          <p:cNvPr id="292" name="Google Shape;292;p36"/>
          <p:cNvPicPr preferRelativeResize="0"/>
          <p:nvPr/>
        </p:nvPicPr>
        <p:blipFill rotWithShape="1">
          <a:blip r:embed="rId3">
            <a:alphaModFix/>
          </a:blip>
          <a:srcRect/>
          <a:stretch/>
        </p:blipFill>
        <p:spPr>
          <a:xfrm>
            <a:off x="6861315" y="959263"/>
            <a:ext cx="1901995" cy="3647231"/>
          </a:xfrm>
          <a:prstGeom prst="rect">
            <a:avLst/>
          </a:prstGeom>
          <a:noFill/>
          <a:ln>
            <a:noFill/>
          </a:ln>
        </p:spPr>
      </p:pic>
      <p:sp>
        <p:nvSpPr>
          <p:cNvPr id="293" name="Google Shape;293;p36"/>
          <p:cNvSpPr/>
          <p:nvPr/>
        </p:nvSpPr>
        <p:spPr>
          <a:xfrm>
            <a:off x="1025375" y="1058115"/>
            <a:ext cx="1317900" cy="290400"/>
          </a:xfrm>
          <a:prstGeom prst="roundRect">
            <a:avLst>
              <a:gd name="adj" fmla="val 50000"/>
            </a:avLst>
          </a:prstGeom>
          <a:solidFill>
            <a:srgbClr val="4ADA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900" b="1">
                <a:solidFill>
                  <a:schemeClr val="dk1"/>
                </a:solidFill>
                <a:latin typeface="Times New Roman"/>
                <a:ea typeface="Times New Roman"/>
                <a:cs typeface="Times New Roman"/>
                <a:sym typeface="Times New Roman"/>
              </a:rPr>
              <a:t>Data Imputation and Removal of Nulls</a:t>
            </a:r>
            <a:endParaRPr sz="900" b="1">
              <a:solidFill>
                <a:schemeClr val="dk1"/>
              </a:solidFill>
              <a:latin typeface="Times New Roman"/>
              <a:ea typeface="Times New Roman"/>
              <a:cs typeface="Times New Roman"/>
              <a:sym typeface="Times New Roman"/>
            </a:endParaRPr>
          </a:p>
        </p:txBody>
      </p:sp>
      <p:sp>
        <p:nvSpPr>
          <p:cNvPr id="294" name="Google Shape;294;p36"/>
          <p:cNvSpPr/>
          <p:nvPr/>
        </p:nvSpPr>
        <p:spPr>
          <a:xfrm>
            <a:off x="896855" y="1053178"/>
            <a:ext cx="283800" cy="290400"/>
          </a:xfrm>
          <a:prstGeom prst="star8">
            <a:avLst>
              <a:gd name="adj" fmla="val 37500"/>
            </a:avLst>
          </a:prstGeom>
          <a:solidFill>
            <a:srgbClr val="4ADAC8"/>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400">
                <a:solidFill>
                  <a:schemeClr val="dk1"/>
                </a:solidFill>
                <a:latin typeface="Times New Roman"/>
                <a:ea typeface="Times New Roman"/>
                <a:cs typeface="Times New Roman"/>
                <a:sym typeface="Times New Roman"/>
              </a:rPr>
              <a:t>5</a:t>
            </a:r>
            <a:endParaRPr sz="1100"/>
          </a:p>
        </p:txBody>
      </p:sp>
      <p:sp>
        <p:nvSpPr>
          <p:cNvPr id="295" name="Google Shape;295;p36"/>
          <p:cNvSpPr/>
          <p:nvPr/>
        </p:nvSpPr>
        <p:spPr>
          <a:xfrm>
            <a:off x="3389050" y="1065521"/>
            <a:ext cx="2989500" cy="290400"/>
          </a:xfrm>
          <a:prstGeom prst="roundRect">
            <a:avLst>
              <a:gd name="adj" fmla="val 50000"/>
            </a:avLst>
          </a:prstGeom>
          <a:solidFill>
            <a:srgbClr val="4ADA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900" b="1">
                <a:solidFill>
                  <a:schemeClr val="dk1"/>
                </a:solidFill>
                <a:latin typeface="Times New Roman"/>
                <a:ea typeface="Times New Roman"/>
                <a:cs typeface="Times New Roman"/>
                <a:sym typeface="Times New Roman"/>
              </a:rPr>
              <a:t>Data Manipulation and Dropping Duplicates  </a:t>
            </a:r>
            <a:endParaRPr sz="900" b="1">
              <a:solidFill>
                <a:schemeClr val="dk1"/>
              </a:solidFill>
              <a:latin typeface="Times New Roman"/>
              <a:ea typeface="Times New Roman"/>
              <a:cs typeface="Times New Roman"/>
              <a:sym typeface="Times New Roman"/>
            </a:endParaRPr>
          </a:p>
        </p:txBody>
      </p:sp>
      <p:sp>
        <p:nvSpPr>
          <p:cNvPr id="296" name="Google Shape;296;p36"/>
          <p:cNvSpPr/>
          <p:nvPr/>
        </p:nvSpPr>
        <p:spPr>
          <a:xfrm>
            <a:off x="3296090" y="1065521"/>
            <a:ext cx="270000" cy="290400"/>
          </a:xfrm>
          <a:prstGeom prst="star8">
            <a:avLst>
              <a:gd name="adj" fmla="val 37500"/>
            </a:avLst>
          </a:prstGeom>
          <a:solidFill>
            <a:srgbClr val="4ADAC8"/>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400">
                <a:solidFill>
                  <a:schemeClr val="dk1"/>
                </a:solidFill>
                <a:latin typeface="Times New Roman"/>
                <a:ea typeface="Times New Roman"/>
                <a:cs typeface="Times New Roman"/>
                <a:sym typeface="Times New Roman"/>
              </a:rPr>
              <a:t>6</a:t>
            </a:r>
            <a:endParaRPr sz="1100"/>
          </a:p>
        </p:txBody>
      </p:sp>
      <p:sp>
        <p:nvSpPr>
          <p:cNvPr id="297" name="Google Shape;297;p36"/>
          <p:cNvSpPr/>
          <p:nvPr/>
        </p:nvSpPr>
        <p:spPr>
          <a:xfrm>
            <a:off x="7122318" y="1075395"/>
            <a:ext cx="1317900" cy="290400"/>
          </a:xfrm>
          <a:prstGeom prst="roundRect">
            <a:avLst>
              <a:gd name="adj" fmla="val 50000"/>
            </a:avLst>
          </a:prstGeom>
          <a:solidFill>
            <a:srgbClr val="4ADA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900" b="1">
                <a:solidFill>
                  <a:schemeClr val="dk1"/>
                </a:solidFill>
                <a:latin typeface="Times New Roman"/>
                <a:ea typeface="Times New Roman"/>
                <a:cs typeface="Times New Roman"/>
                <a:sym typeface="Times New Roman"/>
              </a:rPr>
              <a:t> Merging Data Frames</a:t>
            </a:r>
            <a:endParaRPr sz="900" b="1">
              <a:solidFill>
                <a:schemeClr val="dk1"/>
              </a:solidFill>
              <a:latin typeface="Times New Roman"/>
              <a:ea typeface="Times New Roman"/>
              <a:cs typeface="Times New Roman"/>
              <a:sym typeface="Times New Roman"/>
            </a:endParaRPr>
          </a:p>
        </p:txBody>
      </p:sp>
      <p:sp>
        <p:nvSpPr>
          <p:cNvPr id="298" name="Google Shape;298;p36"/>
          <p:cNvSpPr/>
          <p:nvPr/>
        </p:nvSpPr>
        <p:spPr>
          <a:xfrm>
            <a:off x="6993798" y="1070458"/>
            <a:ext cx="283800" cy="290400"/>
          </a:xfrm>
          <a:prstGeom prst="star8">
            <a:avLst>
              <a:gd name="adj" fmla="val 37500"/>
            </a:avLst>
          </a:prstGeom>
          <a:solidFill>
            <a:srgbClr val="4ADAC8"/>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400">
                <a:solidFill>
                  <a:schemeClr val="dk1"/>
                </a:solidFill>
                <a:latin typeface="Times New Roman"/>
                <a:ea typeface="Times New Roman"/>
                <a:cs typeface="Times New Roman"/>
                <a:sym typeface="Times New Roman"/>
              </a:rPr>
              <a:t>7</a:t>
            </a:r>
            <a:endParaRPr sz="1100"/>
          </a:p>
        </p:txBody>
      </p:sp>
      <p:sp>
        <p:nvSpPr>
          <p:cNvPr id="299" name="Google Shape;299;p36"/>
          <p:cNvSpPr/>
          <p:nvPr/>
        </p:nvSpPr>
        <p:spPr>
          <a:xfrm>
            <a:off x="3170733" y="1457320"/>
            <a:ext cx="3281100" cy="1177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Purpose:</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Manipulating data so that the data can be used for analysis and building regression models.</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Converting the datatypes of few columns from float to int ,like bedrooms, bathrooms, year built etc.</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Checking for duplicates and dropping duplicates</a:t>
            </a:r>
            <a:endParaRPr sz="1100"/>
          </a:p>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Applied on:</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Facts </a:t>
            </a:r>
            <a:endParaRPr sz="1100"/>
          </a:p>
        </p:txBody>
      </p:sp>
      <p:sp>
        <p:nvSpPr>
          <p:cNvPr id="300" name="Google Shape;300;p36"/>
          <p:cNvSpPr/>
          <p:nvPr/>
        </p:nvSpPr>
        <p:spPr>
          <a:xfrm>
            <a:off x="692533" y="1442509"/>
            <a:ext cx="2050200" cy="1177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b="1" dirty="0">
                <a:solidFill>
                  <a:schemeClr val="dk1"/>
                </a:solidFill>
                <a:latin typeface="Times New Roman"/>
                <a:ea typeface="Times New Roman"/>
                <a:cs typeface="Times New Roman"/>
                <a:sym typeface="Times New Roman"/>
              </a:rPr>
              <a:t>Purpose:</a:t>
            </a:r>
            <a:endParaRPr sz="1100" dirty="0"/>
          </a:p>
          <a:p>
            <a:pPr marL="127000" marR="0" lvl="0" indent="-120650" algn="l" rtl="0">
              <a:spcBef>
                <a:spcPts val="0"/>
              </a:spcBef>
              <a:spcAft>
                <a:spcPts val="0"/>
              </a:spcAft>
              <a:buClr>
                <a:schemeClr val="dk1"/>
              </a:buClr>
              <a:buSzPts val="900"/>
              <a:buFont typeface="Arial"/>
              <a:buChar char="•"/>
            </a:pPr>
            <a:r>
              <a:rPr lang="en" sz="900" dirty="0">
                <a:solidFill>
                  <a:schemeClr val="dk1"/>
                </a:solidFill>
                <a:latin typeface="Times New Roman"/>
                <a:ea typeface="Times New Roman"/>
                <a:cs typeface="Times New Roman"/>
                <a:sym typeface="Times New Roman"/>
              </a:rPr>
              <a:t>Data Does not necessarily comes cleaner, so imputing null values with mean and mode help in avoiding nulls.</a:t>
            </a:r>
            <a:endParaRPr sz="1100" dirty="0"/>
          </a:p>
          <a:p>
            <a:pPr marL="127000" marR="0" lvl="0" indent="-120650" algn="l" rtl="0">
              <a:spcBef>
                <a:spcPts val="0"/>
              </a:spcBef>
              <a:spcAft>
                <a:spcPts val="0"/>
              </a:spcAft>
              <a:buClr>
                <a:schemeClr val="dk1"/>
              </a:buClr>
              <a:buSzPts val="900"/>
              <a:buFont typeface="Arial"/>
              <a:buChar char="•"/>
            </a:pPr>
            <a:r>
              <a:rPr lang="en" sz="900" b="1" dirty="0">
                <a:solidFill>
                  <a:schemeClr val="dk1"/>
                </a:solidFill>
                <a:latin typeface="Times New Roman"/>
                <a:ea typeface="Times New Roman"/>
                <a:cs typeface="Times New Roman"/>
                <a:sym typeface="Times New Roman"/>
              </a:rPr>
              <a:t>Nulls in Zestimate </a:t>
            </a:r>
            <a:r>
              <a:rPr lang="en" sz="900" dirty="0">
                <a:solidFill>
                  <a:schemeClr val="dk1"/>
                </a:solidFill>
                <a:latin typeface="Times New Roman"/>
                <a:ea typeface="Times New Roman"/>
                <a:cs typeface="Times New Roman"/>
                <a:sym typeface="Times New Roman"/>
              </a:rPr>
              <a:t>are replaced by original price.</a:t>
            </a:r>
            <a:endParaRPr sz="1100" dirty="0"/>
          </a:p>
          <a:p>
            <a:pPr marL="0" marR="0" lvl="0" indent="0" algn="l" rtl="0">
              <a:spcBef>
                <a:spcPts val="0"/>
              </a:spcBef>
              <a:spcAft>
                <a:spcPts val="0"/>
              </a:spcAft>
              <a:buNone/>
            </a:pPr>
            <a:r>
              <a:rPr lang="en" sz="900" b="1" dirty="0">
                <a:solidFill>
                  <a:schemeClr val="dk1"/>
                </a:solidFill>
                <a:latin typeface="Times New Roman"/>
                <a:ea typeface="Times New Roman"/>
                <a:cs typeface="Times New Roman"/>
                <a:sym typeface="Times New Roman"/>
              </a:rPr>
              <a:t>Applied on:</a:t>
            </a:r>
            <a:endParaRPr sz="1100" dirty="0"/>
          </a:p>
          <a:p>
            <a:pPr marL="127000" marR="0" lvl="0" indent="-120650" algn="l" rtl="0">
              <a:spcBef>
                <a:spcPts val="0"/>
              </a:spcBef>
              <a:spcAft>
                <a:spcPts val="0"/>
              </a:spcAft>
              <a:buClr>
                <a:schemeClr val="dk1"/>
              </a:buClr>
              <a:buSzPts val="900"/>
              <a:buFont typeface="Arial"/>
              <a:buChar char="•"/>
            </a:pPr>
            <a:r>
              <a:rPr lang="en" sz="900" dirty="0" err="1">
                <a:solidFill>
                  <a:schemeClr val="dk1"/>
                </a:solidFill>
                <a:latin typeface="Times New Roman"/>
                <a:ea typeface="Times New Roman"/>
                <a:cs typeface="Times New Roman"/>
                <a:sym typeface="Times New Roman"/>
              </a:rPr>
              <a:t>Zillow,Facts</a:t>
            </a:r>
            <a:endParaRPr sz="900" dirty="0">
              <a:solidFill>
                <a:schemeClr val="dk1"/>
              </a:solidFill>
              <a:latin typeface="Times New Roman"/>
              <a:ea typeface="Times New Roman"/>
              <a:cs typeface="Times New Roman"/>
              <a:sym typeface="Times New Roman"/>
            </a:endParaRPr>
          </a:p>
        </p:txBody>
      </p:sp>
      <p:pic>
        <p:nvPicPr>
          <p:cNvPr id="301" name="Google Shape;301;p36"/>
          <p:cNvPicPr preferRelativeResize="0"/>
          <p:nvPr/>
        </p:nvPicPr>
        <p:blipFill rotWithShape="1">
          <a:blip r:embed="rId4">
            <a:alphaModFix/>
          </a:blip>
          <a:srcRect/>
          <a:stretch/>
        </p:blipFill>
        <p:spPr>
          <a:xfrm>
            <a:off x="657106" y="2741839"/>
            <a:ext cx="2050104" cy="665242"/>
          </a:xfrm>
          <a:prstGeom prst="rect">
            <a:avLst/>
          </a:prstGeom>
          <a:noFill/>
          <a:ln>
            <a:noFill/>
          </a:ln>
        </p:spPr>
      </p:pic>
      <p:pic>
        <p:nvPicPr>
          <p:cNvPr id="302" name="Google Shape;302;p36"/>
          <p:cNvPicPr preferRelativeResize="0"/>
          <p:nvPr/>
        </p:nvPicPr>
        <p:blipFill rotWithShape="1">
          <a:blip r:embed="rId5">
            <a:alphaModFix/>
          </a:blip>
          <a:srcRect r="15282"/>
          <a:stretch/>
        </p:blipFill>
        <p:spPr>
          <a:xfrm>
            <a:off x="692533" y="3602335"/>
            <a:ext cx="1937477" cy="768426"/>
          </a:xfrm>
          <a:prstGeom prst="rect">
            <a:avLst/>
          </a:prstGeom>
          <a:noFill/>
          <a:ln>
            <a:noFill/>
          </a:ln>
        </p:spPr>
      </p:pic>
      <p:sp>
        <p:nvSpPr>
          <p:cNvPr id="303" name="Google Shape;303;p36"/>
          <p:cNvSpPr/>
          <p:nvPr/>
        </p:nvSpPr>
        <p:spPr>
          <a:xfrm>
            <a:off x="1359404" y="3407080"/>
            <a:ext cx="132000" cy="195300"/>
          </a:xfrm>
          <a:prstGeom prst="downArrow">
            <a:avLst>
              <a:gd name="adj1" fmla="val 50000"/>
              <a:gd name="adj2" fmla="val 50000"/>
            </a:avLst>
          </a:prstGeom>
          <a:solidFill>
            <a:schemeClr val="dk1"/>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Times New Roman"/>
              <a:ea typeface="Times New Roman"/>
              <a:cs typeface="Times New Roman"/>
              <a:sym typeface="Times New Roman"/>
            </a:endParaRPr>
          </a:p>
        </p:txBody>
      </p:sp>
      <p:sp>
        <p:nvSpPr>
          <p:cNvPr id="304" name="Google Shape;304;p36"/>
          <p:cNvSpPr/>
          <p:nvPr/>
        </p:nvSpPr>
        <p:spPr>
          <a:xfrm>
            <a:off x="6976876" y="1442509"/>
            <a:ext cx="1608900" cy="14541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Purpose:</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Merging data frames after data preprocessing to create a big data frame with all the data.</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Inner join on Zillow and making sure </a:t>
            </a:r>
            <a:endParaRPr sz="1100"/>
          </a:p>
          <a:p>
            <a:pPr marL="0" marR="0" lv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Applied on:</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Zillow and Facts </a:t>
            </a:r>
            <a:endParaRPr sz="1100"/>
          </a:p>
          <a:p>
            <a:pPr marL="127000" marR="0" lvl="0" indent="-120650" algn="l" rtl="0">
              <a:spcBef>
                <a:spcPts val="0"/>
              </a:spcBef>
              <a:spcAft>
                <a:spcPts val="0"/>
              </a:spcAft>
              <a:buClr>
                <a:schemeClr val="dk1"/>
              </a:buClr>
              <a:buSzPts val="900"/>
              <a:buFont typeface="Arial"/>
              <a:buChar char="•"/>
            </a:pPr>
            <a:r>
              <a:rPr lang="en" sz="900">
                <a:solidFill>
                  <a:schemeClr val="dk1"/>
                </a:solidFill>
                <a:latin typeface="Times New Roman"/>
                <a:ea typeface="Times New Roman"/>
                <a:cs typeface="Times New Roman"/>
                <a:sym typeface="Times New Roman"/>
              </a:rPr>
              <a:t>Price History and Zillow</a:t>
            </a:r>
            <a:endParaRPr sz="900">
              <a:solidFill>
                <a:schemeClr val="dk1"/>
              </a:solidFill>
              <a:latin typeface="Times New Roman"/>
              <a:ea typeface="Times New Roman"/>
              <a:cs typeface="Times New Roman"/>
              <a:sym typeface="Times New Roman"/>
            </a:endParaRPr>
          </a:p>
        </p:txBody>
      </p:sp>
      <p:pic>
        <p:nvPicPr>
          <p:cNvPr id="305" name="Google Shape;305;p36"/>
          <p:cNvPicPr preferRelativeResize="0"/>
          <p:nvPr/>
        </p:nvPicPr>
        <p:blipFill rotWithShape="1">
          <a:blip r:embed="rId6">
            <a:alphaModFix/>
          </a:blip>
          <a:srcRect/>
          <a:stretch/>
        </p:blipFill>
        <p:spPr>
          <a:xfrm>
            <a:off x="3239971" y="2607100"/>
            <a:ext cx="3123715" cy="689167"/>
          </a:xfrm>
          <a:prstGeom prst="rect">
            <a:avLst/>
          </a:prstGeom>
          <a:noFill/>
          <a:ln>
            <a:noFill/>
          </a:ln>
        </p:spPr>
      </p:pic>
      <p:pic>
        <p:nvPicPr>
          <p:cNvPr id="306" name="Google Shape;306;p36"/>
          <p:cNvPicPr preferRelativeResize="0"/>
          <p:nvPr/>
        </p:nvPicPr>
        <p:blipFill rotWithShape="1">
          <a:blip r:embed="rId7">
            <a:alphaModFix/>
          </a:blip>
          <a:srcRect/>
          <a:stretch/>
        </p:blipFill>
        <p:spPr>
          <a:xfrm>
            <a:off x="3289703" y="3696223"/>
            <a:ext cx="854638" cy="403478"/>
          </a:xfrm>
          <a:prstGeom prst="rect">
            <a:avLst/>
          </a:prstGeom>
          <a:noFill/>
          <a:ln>
            <a:noFill/>
          </a:ln>
        </p:spPr>
      </p:pic>
      <p:sp>
        <p:nvSpPr>
          <p:cNvPr id="307" name="Google Shape;307;p36"/>
          <p:cNvSpPr txBox="1"/>
          <p:nvPr/>
        </p:nvSpPr>
        <p:spPr>
          <a:xfrm>
            <a:off x="3296090" y="3407301"/>
            <a:ext cx="1008300" cy="2079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900">
                <a:solidFill>
                  <a:schemeClr val="dk1"/>
                </a:solidFill>
                <a:latin typeface="Times New Roman"/>
                <a:ea typeface="Times New Roman"/>
                <a:cs typeface="Times New Roman"/>
                <a:sym typeface="Times New Roman"/>
              </a:rPr>
              <a:t>Price per sqft</a:t>
            </a:r>
            <a:endParaRPr sz="1100"/>
          </a:p>
        </p:txBody>
      </p:sp>
      <p:sp>
        <p:nvSpPr>
          <p:cNvPr id="308" name="Google Shape;308;p36"/>
          <p:cNvSpPr txBox="1">
            <a:spLocks noGrp="1"/>
          </p:cNvSpPr>
          <p:nvPr>
            <p:ph type="title"/>
          </p:nvPr>
        </p:nvSpPr>
        <p:spPr>
          <a:xfrm>
            <a:off x="628650" y="55795"/>
            <a:ext cx="7886700" cy="3924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Clr>
                <a:schemeClr val="dk1"/>
              </a:buClr>
              <a:buSzPts val="2100"/>
              <a:buFont typeface="Times New Roman"/>
              <a:buNone/>
            </a:pPr>
            <a:r>
              <a:rPr lang="en" sz="2900" b="1">
                <a:solidFill>
                  <a:schemeClr val="accent2"/>
                </a:solidFill>
                <a:latin typeface="Impact"/>
                <a:ea typeface="Impact"/>
                <a:cs typeface="Impact"/>
                <a:sym typeface="Impact"/>
              </a:rPr>
              <a:t>DATA PREPROCESSING</a:t>
            </a:r>
            <a:endParaRPr sz="2600" b="1">
              <a:solidFill>
                <a:schemeClr val="accent2"/>
              </a:solidFill>
              <a:latin typeface="Impact"/>
              <a:ea typeface="Impact"/>
              <a:cs typeface="Impact"/>
              <a:sym typeface="Impact"/>
            </a:endParaRPr>
          </a:p>
        </p:txBody>
      </p:sp>
      <p:sp>
        <p:nvSpPr>
          <p:cNvPr id="309" name="Google Shape;309;p36"/>
          <p:cNvSpPr/>
          <p:nvPr/>
        </p:nvSpPr>
        <p:spPr>
          <a:xfrm rot="10800000" flipH="1">
            <a:off x="628650" y="399039"/>
            <a:ext cx="7962900" cy="34200"/>
          </a:xfrm>
          <a:prstGeom prst="rect">
            <a:avLst/>
          </a:prstGeom>
          <a:solidFill>
            <a:srgbClr val="00BAA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0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0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9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9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9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9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9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0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{410BA02B-AE9D-1F4A-9056-DB2CCA491EBF}tf10001069</Template>
  <TotalTime>2876</TotalTime>
  <Words>2360</Words>
  <Application>Microsoft Macintosh PowerPoint</Application>
  <PresentationFormat>On-screen Show (16:9)</PresentationFormat>
  <Paragraphs>300</Paragraphs>
  <Slides>40</Slides>
  <Notes>39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40</vt:i4>
      </vt:variant>
    </vt:vector>
  </HeadingPairs>
  <TitlesOfParts>
    <vt:vector size="50" baseType="lpstr">
      <vt:lpstr>Wingdings 3</vt:lpstr>
      <vt:lpstr>Calibri</vt:lpstr>
      <vt:lpstr>Open Sans</vt:lpstr>
      <vt:lpstr>Arial</vt:lpstr>
      <vt:lpstr>Quattrocento Sans</vt:lpstr>
      <vt:lpstr>Impact</vt:lpstr>
      <vt:lpstr>Times New Roman</vt:lpstr>
      <vt:lpstr>Century Gothic</vt:lpstr>
      <vt:lpstr>Georgia</vt:lpstr>
      <vt:lpstr>Wisp</vt:lpstr>
      <vt:lpstr>Real Estate Market Analysis in USA (CA)</vt:lpstr>
      <vt:lpstr>PowerPoint Presentation</vt:lpstr>
      <vt:lpstr>Objectives</vt:lpstr>
      <vt:lpstr>DATA SCRAPING</vt:lpstr>
      <vt:lpstr>PowerPoint Presentation</vt:lpstr>
      <vt:lpstr>PowerPoint Presentation</vt:lpstr>
      <vt:lpstr>Data Preprocessing</vt:lpstr>
      <vt:lpstr>DATA PREPROCESSING</vt:lpstr>
      <vt:lpstr>DATA PREPROCESSING</vt:lpstr>
      <vt:lpstr>Data Visualization and Analysis</vt:lpstr>
      <vt:lpstr>Most Popular Home Type</vt:lpstr>
      <vt:lpstr>Average Price/ Sqft For Each Home Type</vt:lpstr>
      <vt:lpstr>3 BEDS AND 2 BATHS</vt:lpstr>
      <vt:lpstr>The Average Price For 3 Bedrooms And 2 Bathrooms In The Bay Area</vt:lpstr>
      <vt:lpstr>Average Price For 3 Bedrooms And 2 Bathrooms  For Different Home Type</vt:lpstr>
      <vt:lpstr>Average Price For 3 Bedrooms And 2 Bathrooms  In Different Cities</vt:lpstr>
      <vt:lpstr>Average Price For 3 Bedrooms And 2 Bathrooms  In Different Cities</vt:lpstr>
      <vt:lpstr>Cities with oldest and newest properties</vt:lpstr>
      <vt:lpstr>Appreciation rate with respect to city </vt:lpstr>
      <vt:lpstr>Appreciation rate with respect to home type</vt:lpstr>
      <vt:lpstr>Impact of Crime Rates, School ratings and Employment opportunities on housing prices in Bay Area </vt:lpstr>
      <vt:lpstr>PowerPoint Presentation</vt:lpstr>
      <vt:lpstr>City/Cities with lowest Crime Rate and Best Employment Rates</vt:lpstr>
      <vt:lpstr>Cities with highest to lowest school ratings</vt:lpstr>
      <vt:lpstr>PowerPoint Presentation</vt:lpstr>
      <vt:lpstr>Real estate in the Bay Area</vt:lpstr>
      <vt:lpstr>Average housing prices for all counties in California</vt:lpstr>
      <vt:lpstr>Trend in the housing prices over years in California</vt:lpstr>
      <vt:lpstr>Mean Housing prices in all states of U.S</vt:lpstr>
      <vt:lpstr>How did housing prices change since the lockdown? </vt:lpstr>
      <vt:lpstr>Pre - Lockdown (March 19, 2018 to March 18, 2020)   </vt:lpstr>
      <vt:lpstr>During Lockdown (March 19, 2020 onwards)</vt:lpstr>
      <vt:lpstr>Comparing data before and After Lockdown</vt:lpstr>
      <vt:lpstr>PowerPoint Presentation</vt:lpstr>
      <vt:lpstr>REGRESSION</vt:lpstr>
      <vt:lpstr>PowerPoint Presentation</vt:lpstr>
      <vt:lpstr>Correlation Heat Map</vt:lpstr>
      <vt:lpstr>Metrics</vt:lpstr>
      <vt:lpstr>Residuals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Ashlesh Khajbage</cp:lastModifiedBy>
  <cp:revision>9</cp:revision>
  <dcterms:modified xsi:type="dcterms:W3CDTF">2023-05-26T16:11:28Z</dcterms:modified>
</cp:coreProperties>
</file>